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16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7" r:id="rId2"/>
    <p:sldId id="742" r:id="rId3"/>
    <p:sldId id="821" r:id="rId4"/>
    <p:sldId id="822" r:id="rId5"/>
    <p:sldId id="823" r:id="rId6"/>
    <p:sldId id="824" r:id="rId7"/>
    <p:sldId id="825" r:id="rId8"/>
    <p:sldId id="826" r:id="rId9"/>
    <p:sldId id="827" r:id="rId10"/>
    <p:sldId id="828" r:id="rId11"/>
    <p:sldId id="829" r:id="rId12"/>
    <p:sldId id="830" r:id="rId13"/>
    <p:sldId id="839" r:id="rId14"/>
    <p:sldId id="831" r:id="rId15"/>
    <p:sldId id="838" r:id="rId16"/>
    <p:sldId id="731" r:id="rId17"/>
    <p:sldId id="750" r:id="rId18"/>
    <p:sldId id="726" r:id="rId19"/>
    <p:sldId id="836" r:id="rId20"/>
    <p:sldId id="728" r:id="rId21"/>
    <p:sldId id="635" r:id="rId22"/>
    <p:sldId id="636" r:id="rId23"/>
    <p:sldId id="735" r:id="rId24"/>
    <p:sldId id="560" r:id="rId25"/>
    <p:sldId id="736" r:id="rId26"/>
    <p:sldId id="73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3" autoAdjust="0"/>
    <p:restoredTop sz="87199" autoAdjust="0"/>
  </p:normalViewPr>
  <p:slideViewPr>
    <p:cSldViewPr snapToGrid="0">
      <p:cViewPr varScale="1">
        <p:scale>
          <a:sx n="63" d="100"/>
          <a:sy n="63" d="100"/>
        </p:scale>
        <p:origin x="97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75763249041987"/>
          <c:y val="1.7852252230301551E-2"/>
          <c:w val="0.76214035176455452"/>
          <c:h val="0.9672708709111138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F22-434A-8513-CEBB63BD4A9D}"/>
              </c:ext>
            </c:extLst>
          </c:dPt>
          <c:dPt>
            <c:idx val="1"/>
            <c:bubble3D val="0"/>
            <c:spPr>
              <a:solidFill>
                <a:srgbClr val="E8451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F22-434A-8513-CEBB63BD4A9D}"/>
              </c:ext>
            </c:extLst>
          </c:dPt>
          <c:dPt>
            <c:idx val="2"/>
            <c:bubble3D val="0"/>
            <c:spPr>
              <a:solidFill>
                <a:srgbClr val="FF66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F22-434A-8513-CEBB63BD4A9D}"/>
              </c:ext>
            </c:extLst>
          </c:dPt>
          <c:dPt>
            <c:idx val="3"/>
            <c:bubble3D val="0"/>
            <c:spPr>
              <a:solidFill>
                <a:srgbClr val="FF99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F22-434A-8513-CEBB63BD4A9D}"/>
              </c:ext>
            </c:extLst>
          </c:dPt>
          <c:dPt>
            <c:idx val="4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F22-434A-8513-CEBB63BD4A9D}"/>
              </c:ext>
            </c:extLst>
          </c:dPt>
          <c:dPt>
            <c:idx val="5"/>
            <c:bubble3D val="0"/>
            <c:spPr>
              <a:solidFill>
                <a:srgbClr val="D1D10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FF22-434A-8513-CEBB63BD4A9D}"/>
              </c:ext>
            </c:extLst>
          </c:dPt>
          <c:dPt>
            <c:idx val="6"/>
            <c:bubble3D val="0"/>
            <c:spPr>
              <a:solidFill>
                <a:srgbClr val="4EB9D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F22-434A-8513-CEBB63BD4A9D}"/>
              </c:ext>
            </c:extLst>
          </c:dPt>
          <c:dPt>
            <c:idx val="7"/>
            <c:bubble3D val="0"/>
            <c:spPr>
              <a:solidFill>
                <a:srgbClr val="4D8DD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F22-434A-8513-CEBB63BD4A9D}"/>
              </c:ext>
            </c:extLst>
          </c:dPt>
          <c:dPt>
            <c:idx val="8"/>
            <c:bubble3D val="0"/>
            <c:spPr>
              <a:solidFill>
                <a:srgbClr val="3558E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FF22-434A-8513-CEBB63BD4A9D}"/>
              </c:ext>
            </c:extLst>
          </c:dPt>
          <c:dPt>
            <c:idx val="9"/>
            <c:bubble3D val="0"/>
            <c:spPr>
              <a:solidFill>
                <a:srgbClr val="00508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F22-434A-8513-CEBB63BD4A9D}"/>
              </c:ext>
            </c:extLst>
          </c:dPt>
          <c:dPt>
            <c:idx val="10"/>
            <c:bubble3D val="0"/>
            <c:spPr>
              <a:solidFill>
                <a:srgbClr val="002D4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F22-434A-8513-CEBB63BD4A9D}"/>
              </c:ext>
            </c:extLst>
          </c:dPt>
          <c:dPt>
            <c:idx val="1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FF22-434A-8513-CEBB63BD4A9D}"/>
              </c:ext>
            </c:extLst>
          </c:dPt>
          <c:dPt>
            <c:idx val="1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FF22-434A-8513-CEBB63BD4A9D}"/>
              </c:ext>
            </c:extLst>
          </c:dPt>
          <c:dPt>
            <c:idx val="1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FF22-434A-8513-CEBB63BD4A9D}"/>
              </c:ext>
            </c:extLst>
          </c:dPt>
          <c:dPt>
            <c:idx val="14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F22-434A-8513-CEBB63BD4A9D}"/>
              </c:ext>
            </c:extLst>
          </c:dPt>
          <c:cat>
            <c:strRef>
              <c:f>Sheet1!$A$2:$A$16</c:f>
              <c:strCache>
                <c:ptCount val="15"/>
                <c:pt idx="0">
                  <c:v>Early Morning Bite</c:v>
                </c:pt>
                <c:pt idx="1">
                  <c:v>Breakfast For One</c:v>
                </c:pt>
                <c:pt idx="2">
                  <c:v>Family Breakfast</c:v>
                </c:pt>
                <c:pt idx="3">
                  <c:v>Breakfast @ Work / School</c:v>
                </c:pt>
                <c:pt idx="4">
                  <c:v>Mid Morning Snack</c:v>
                </c:pt>
                <c:pt idx="5">
                  <c:v>Lunch</c:v>
                </c:pt>
                <c:pt idx="6">
                  <c:v>Lunch Alternative</c:v>
                </c:pt>
                <c:pt idx="7">
                  <c:v>Afternoon Snack</c:v>
                </c:pt>
                <c:pt idx="8">
                  <c:v>After Work / School Bite</c:v>
                </c:pt>
                <c:pt idx="9">
                  <c:v>Dinner</c:v>
                </c:pt>
                <c:pt idx="10">
                  <c:v>Dinner Alternative</c:v>
                </c:pt>
                <c:pt idx="11">
                  <c:v>Evening Me</c:v>
                </c:pt>
                <c:pt idx="12">
                  <c:v>Evening We</c:v>
                </c:pt>
                <c:pt idx="13">
                  <c:v>Bedtime / Late Night Snack</c:v>
                </c:pt>
                <c:pt idx="14">
                  <c:v>REST</c:v>
                </c:pt>
              </c:strCache>
            </c:strRef>
          </c:cat>
          <c:val>
            <c:numRef>
              <c:f>Sheet1!$B$2:$B$16</c:f>
              <c:numCache>
                <c:formatCode>0.0%</c:formatCode>
                <c:ptCount val="15"/>
                <c:pt idx="0">
                  <c:v>1.4999999999999999E-2</c:v>
                </c:pt>
                <c:pt idx="1">
                  <c:v>4.4999999999999998E-2</c:v>
                </c:pt>
                <c:pt idx="2">
                  <c:v>4.4999999999999998E-2</c:v>
                </c:pt>
                <c:pt idx="3">
                  <c:v>0.01</c:v>
                </c:pt>
                <c:pt idx="4">
                  <c:v>2.5000000000000001E-2</c:v>
                </c:pt>
                <c:pt idx="5">
                  <c:v>7.4999999999999997E-2</c:v>
                </c:pt>
                <c:pt idx="6">
                  <c:v>2.5000000000000001E-2</c:v>
                </c:pt>
                <c:pt idx="7">
                  <c:v>0.04</c:v>
                </c:pt>
                <c:pt idx="8">
                  <c:v>2.5000000000000001E-2</c:v>
                </c:pt>
                <c:pt idx="9">
                  <c:v>0.09</c:v>
                </c:pt>
                <c:pt idx="10">
                  <c:v>1.4999999999999999E-2</c:v>
                </c:pt>
                <c:pt idx="11">
                  <c:v>0.02</c:v>
                </c:pt>
                <c:pt idx="12">
                  <c:v>2.5000000000000001E-2</c:v>
                </c:pt>
                <c:pt idx="13">
                  <c:v>0.04</c:v>
                </c:pt>
                <c:pt idx="1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22-434A-8513-CEBB63BD4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86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90-48CC-8A05-24F66E7D2258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90-48CC-8A05-24F66E7D225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990-48CC-8A05-24F66E7D22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E6A-41C0-A0A2-E0BFD478B381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E6A-41C0-A0A2-E0BFD478B3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E6A-41C0-A0A2-E0BFD478B381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E6A-41C0-A0A2-E0BFD478B3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B3-43E9-AADF-849A186529CA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BB3-43E9-AADF-849A186529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BB3-43E9-AADF-849A186529CA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BB3-43E9-AADF-849A186529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FC9-43D5-B703-03366479CB8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FC9-43D5-B703-03366479CB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FC9-43D5-B703-03366479CB8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FC9-43D5-B703-03366479CB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6CD-4326-932B-5DEC2245C4D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CD-4326-932B-5DEC2245C4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6CD-4326-932B-5DEC2245C4D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6CD-4326-932B-5DEC2245C4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DB9-48D5-A78E-53246E4D5BD9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DB9-48D5-A78E-53246E4D5BD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DB9-48D5-A78E-53246E4D5BD9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DB9-48D5-A78E-53246E4D5B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E40-4E65-9C46-4E591E80CD0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40-4E65-9C46-4E591E80CD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E40-4E65-9C46-4E591E80CD0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E40-4E65-9C46-4E591E80CD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AAD-40EB-B927-8EA7DC4C757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AAD-40EB-B927-8EA7DC4C75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AAD-40EB-B927-8EA7DC4C75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bg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r>
              <a:rPr lang="en-US"/>
              <a:t>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bg1"/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7.9158183550058395E-2"/>
          <c:w val="1"/>
          <c:h val="0.8938337513429119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Early Morning Bite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0.03</c:v>
                </c:pt>
                <c:pt idx="1">
                  <c:v>0.04</c:v>
                </c:pt>
                <c:pt idx="2">
                  <c:v>0.02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72F-F842-9CF5-50CAB1B2292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Breakfast for One</c:v>
                </c:pt>
              </c:strCache>
            </c:strRef>
          </c:tx>
          <c:spPr>
            <a:solidFill>
              <a:srgbClr val="E84518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3"/>
              <c:layout>
                <c:manualLayout>
                  <c:x val="4.19883014641023E-3"/>
                  <c:y val="-7.116077096967780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72F-F842-9CF5-50CAB1B229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0.09</c:v>
                </c:pt>
                <c:pt idx="1">
                  <c:v>0.11</c:v>
                </c:pt>
                <c:pt idx="2">
                  <c:v>0.08</c:v>
                </c:pt>
                <c:pt idx="3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72F-F842-9CF5-50CAB1B2292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Family Breakfast</c:v>
                </c:pt>
              </c:strCache>
            </c:strRef>
          </c:tx>
          <c:spPr>
            <a:solidFill>
              <a:srgbClr val="FF6600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0.09</c:v>
                </c:pt>
                <c:pt idx="1">
                  <c:v>0.08</c:v>
                </c:pt>
                <c:pt idx="2">
                  <c:v>0.1</c:v>
                </c:pt>
                <c:pt idx="3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72F-F842-9CF5-50CAB1B2292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Breakfast at Work/School</c:v>
                </c:pt>
              </c:strCache>
            </c:strRef>
          </c:tx>
          <c:spPr>
            <a:solidFill>
              <a:srgbClr val="FF9933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0.02</c:v>
                </c:pt>
                <c:pt idx="1">
                  <c:v>0.02</c:v>
                </c:pt>
                <c:pt idx="2">
                  <c:v>0.01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72F-F842-9CF5-50CAB1B2292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Mid Morning Snack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2"/>
              <c:layout>
                <c:manualLayout>
                  <c:x val="8.3976602928204705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72F-F842-9CF5-50CAB1B229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Sheet1!$F$2:$F$5</c:f>
              <c:numCache>
                <c:formatCode>0%</c:formatCode>
                <c:ptCount val="4"/>
                <c:pt idx="0">
                  <c:v>0.05</c:v>
                </c:pt>
                <c:pt idx="1">
                  <c:v>0.05</c:v>
                </c:pt>
                <c:pt idx="2">
                  <c:v>0.05</c:v>
                </c:pt>
                <c:pt idx="3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72F-F842-9CF5-50CAB1B2292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Lunch</c:v>
                </c:pt>
              </c:strCache>
            </c:strRef>
          </c:tx>
          <c:spPr>
            <a:solidFill>
              <a:srgbClr val="D1D105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Sheet1!$G$2:$G$5</c:f>
              <c:numCache>
                <c:formatCode>0%</c:formatCode>
                <c:ptCount val="4"/>
                <c:pt idx="0">
                  <c:v>0.15</c:v>
                </c:pt>
                <c:pt idx="1">
                  <c:v>0.15</c:v>
                </c:pt>
                <c:pt idx="2">
                  <c:v>0.15</c:v>
                </c:pt>
                <c:pt idx="3">
                  <c:v>0.17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872F-F842-9CF5-50CAB1B2292B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Lunch Alternative</c:v>
                </c:pt>
              </c:strCache>
            </c:strRef>
          </c:tx>
          <c:spPr>
            <a:solidFill>
              <a:srgbClr val="4EB9D2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Sheet1!$H$2:$H$5</c:f>
              <c:numCache>
                <c:formatCode>0%</c:formatCode>
                <c:ptCount val="4"/>
                <c:pt idx="0">
                  <c:v>0.05</c:v>
                </c:pt>
                <c:pt idx="1">
                  <c:v>0.06</c:v>
                </c:pt>
                <c:pt idx="2">
                  <c:v>0.04</c:v>
                </c:pt>
                <c:pt idx="3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72F-F842-9CF5-50CAB1B2292B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Afternoon Snack</c:v>
                </c:pt>
              </c:strCache>
            </c:strRef>
          </c:tx>
          <c:spPr>
            <a:solidFill>
              <a:srgbClr val="4D8DD3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Sheet1!$I$2:$I$5</c:f>
              <c:numCache>
                <c:formatCode>0%</c:formatCode>
                <c:ptCount val="4"/>
                <c:pt idx="0">
                  <c:v>0.08</c:v>
                </c:pt>
                <c:pt idx="1">
                  <c:v>0.08</c:v>
                </c:pt>
                <c:pt idx="2">
                  <c:v>0.08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872F-F842-9CF5-50CAB1B2292B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After Work/School Bite</c:v>
                </c:pt>
              </c:strCache>
            </c:strRef>
          </c:tx>
          <c:spPr>
            <a:solidFill>
              <a:srgbClr val="3558EB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Sheet1!$J$2:$J$5</c:f>
              <c:numCache>
                <c:formatCode>0%</c:formatCode>
                <c:ptCount val="4"/>
                <c:pt idx="0">
                  <c:v>0.05</c:v>
                </c:pt>
                <c:pt idx="1">
                  <c:v>0.03</c:v>
                </c:pt>
                <c:pt idx="2">
                  <c:v>0.08</c:v>
                </c:pt>
                <c:pt idx="3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72F-F842-9CF5-50CAB1B2292B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Dinner</c:v>
                </c:pt>
              </c:strCache>
            </c:strRef>
          </c:tx>
          <c:spPr>
            <a:solidFill>
              <a:srgbClr val="005086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Sheet1!$K$2:$K$5</c:f>
              <c:numCache>
                <c:formatCode>0%</c:formatCode>
                <c:ptCount val="4"/>
                <c:pt idx="0">
                  <c:v>0.19</c:v>
                </c:pt>
                <c:pt idx="1">
                  <c:v>0.19</c:v>
                </c:pt>
                <c:pt idx="2">
                  <c:v>0.19</c:v>
                </c:pt>
                <c:pt idx="3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872F-F842-9CF5-50CAB1B2292B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Dinner Alternative</c:v>
                </c:pt>
              </c:strCache>
            </c:strRef>
          </c:tx>
          <c:spPr>
            <a:solidFill>
              <a:srgbClr val="002D4C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-6.2982452196153503E-3"/>
                  <c:y val="1.8677857943243101E-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72F-F842-9CF5-50CAB1B2292B}"/>
                </c:ext>
              </c:extLst>
            </c:dLbl>
            <c:dLbl>
              <c:idx val="1"/>
              <c:layout>
                <c:manualLayout>
                  <c:x val="-1.04970753660256E-2"/>
                  <c:y val="1.8677857941068701E-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72F-F842-9CF5-50CAB1B2292B}"/>
                </c:ext>
              </c:extLst>
            </c:dLbl>
            <c:dLbl>
              <c:idx val="2"/>
              <c:layout>
                <c:manualLayout>
                  <c:x val="-1.2596490439230799E-2"/>
                  <c:y val="1.86778579497663E-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72F-F842-9CF5-50CAB1B229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Sheet1!$L$2:$L$5</c:f>
              <c:numCache>
                <c:formatCode>0%</c:formatCode>
                <c:ptCount val="4"/>
                <c:pt idx="0">
                  <c:v>0.03</c:v>
                </c:pt>
                <c:pt idx="1">
                  <c:v>0.03</c:v>
                </c:pt>
                <c:pt idx="2">
                  <c:v>0.02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872F-F842-9CF5-50CAB1B2292B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Evening Me</c:v>
                </c:pt>
              </c:strCache>
            </c:strRef>
          </c:tx>
          <c:spPr>
            <a:solidFill>
              <a:srgbClr val="404040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Sheet1!$M$2:$M$5</c:f>
              <c:numCache>
                <c:formatCode>0%</c:formatCode>
                <c:ptCount val="4"/>
                <c:pt idx="0">
                  <c:v>0.04</c:v>
                </c:pt>
                <c:pt idx="1">
                  <c:v>0.04</c:v>
                </c:pt>
                <c:pt idx="2">
                  <c:v>0.04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872F-F842-9CF5-50CAB1B2292B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Evening We</c:v>
                </c:pt>
              </c:strCache>
            </c:strRef>
          </c:tx>
          <c:spPr>
            <a:solidFill>
              <a:srgbClr val="7F7F7F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Sheet1!$N$2:$N$5</c:f>
              <c:numCache>
                <c:formatCode>0%</c:formatCode>
                <c:ptCount val="4"/>
                <c:pt idx="0">
                  <c:v>0.05</c:v>
                </c:pt>
                <c:pt idx="1">
                  <c:v>0.04</c:v>
                </c:pt>
                <c:pt idx="2">
                  <c:v>0.05</c:v>
                </c:pt>
                <c:pt idx="3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872F-F842-9CF5-50CAB1B2292B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Bedtime/Late Night Snack</c:v>
                </c:pt>
              </c:strCache>
            </c:strRef>
          </c:tx>
          <c:spPr>
            <a:solidFill>
              <a:srgbClr val="BFBFBF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Sheet1!$O$2:$O$5</c:f>
              <c:numCache>
                <c:formatCode>0%</c:formatCode>
                <c:ptCount val="4"/>
                <c:pt idx="0">
                  <c:v>0.08</c:v>
                </c:pt>
                <c:pt idx="1">
                  <c:v>0.08</c:v>
                </c:pt>
                <c:pt idx="2">
                  <c:v>0.09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872F-F842-9CF5-50CAB1B229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5"/>
        <c:overlap val="100"/>
        <c:axId val="192397712"/>
        <c:axId val="192401680"/>
      </c:barChart>
      <c:catAx>
        <c:axId val="192397712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2401680"/>
        <c:crosses val="autoZero"/>
        <c:auto val="1"/>
        <c:lblAlgn val="ctr"/>
        <c:lblOffset val="100"/>
        <c:noMultiLvlLbl val="0"/>
      </c:catAx>
      <c:valAx>
        <c:axId val="192401680"/>
        <c:scaling>
          <c:orientation val="minMax"/>
          <c:max val="1"/>
        </c:scaling>
        <c:delete val="1"/>
        <c:axPos val="t"/>
        <c:numFmt formatCode="0%" sourceLinked="1"/>
        <c:majorTickMark val="none"/>
        <c:minorTickMark val="none"/>
        <c:tickLblPos val="nextTo"/>
        <c:crossAx val="192397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bg1"/>
          </a:solidFill>
          <a:latin typeface="Franklin Gothic Book" panose="020B0503020102020204" pitchFamily="34" charset="0"/>
        </a:defRPr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407717998983501E-2"/>
          <c:y val="0"/>
          <c:w val="0.98559228200101601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149-1747-8C7C-C03605FD000C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149-1747-8C7C-C03605FD000C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149-1747-8C7C-C03605FD000C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E149-1747-8C7C-C03605FD000C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149-1747-8C7C-C03605FD000C}"/>
              </c:ext>
            </c:extLst>
          </c:dPt>
          <c:dPt>
            <c:idx val="5"/>
            <c:invertIfNegative val="0"/>
            <c:bubble3D val="0"/>
            <c:spPr>
              <a:solidFill>
                <a:srgbClr val="D1D105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E149-1747-8C7C-C03605FD000C}"/>
              </c:ext>
            </c:extLst>
          </c:dPt>
          <c:dPt>
            <c:idx val="6"/>
            <c:invertIfNegative val="0"/>
            <c:bubble3D val="0"/>
            <c:spPr>
              <a:solidFill>
                <a:srgbClr val="4EB9D2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149-1747-8C7C-C03605FD000C}"/>
              </c:ext>
            </c:extLst>
          </c:dPt>
          <c:dPt>
            <c:idx val="7"/>
            <c:invertIfNegative val="0"/>
            <c:bubble3D val="0"/>
            <c:spPr>
              <a:solidFill>
                <a:srgbClr val="4D8DD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E149-1747-8C7C-C03605FD000C}"/>
              </c:ext>
            </c:extLst>
          </c:dPt>
          <c:dPt>
            <c:idx val="8"/>
            <c:invertIfNegative val="0"/>
            <c:bubble3D val="0"/>
            <c:spPr>
              <a:solidFill>
                <a:srgbClr val="3558EB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149-1747-8C7C-C03605FD000C}"/>
              </c:ext>
            </c:extLst>
          </c:dPt>
          <c:dPt>
            <c:idx val="9"/>
            <c:invertIfNegative val="0"/>
            <c:bubble3D val="0"/>
            <c:spPr>
              <a:solidFill>
                <a:srgbClr val="005086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E149-1747-8C7C-C03605FD000C}"/>
              </c:ext>
            </c:extLst>
          </c:dPt>
          <c:dPt>
            <c:idx val="10"/>
            <c:invertIfNegative val="0"/>
            <c:bubble3D val="0"/>
            <c:spPr>
              <a:solidFill>
                <a:srgbClr val="002D4C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E149-1747-8C7C-C03605FD000C}"/>
              </c:ext>
            </c:extLst>
          </c:dPt>
          <c:dPt>
            <c:idx val="11"/>
            <c:invertIfNegative val="0"/>
            <c:bubble3D val="0"/>
            <c:spPr>
              <a:solidFill>
                <a:srgbClr val="40404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E149-1747-8C7C-C03605FD000C}"/>
              </c:ext>
            </c:extLst>
          </c:dPt>
          <c:dPt>
            <c:idx val="12"/>
            <c:invertIfNegative val="0"/>
            <c:bubble3D val="0"/>
            <c:spPr>
              <a:solidFill>
                <a:srgbClr val="7F7F7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E149-1747-8C7C-C03605FD000C}"/>
              </c:ext>
            </c:extLst>
          </c:dPt>
          <c:dPt>
            <c:idx val="13"/>
            <c:invertIfNegative val="0"/>
            <c:bubble3D val="0"/>
            <c:spPr>
              <a:solidFill>
                <a:srgbClr val="BFBFB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E149-1747-8C7C-C03605FD000C}"/>
              </c:ext>
            </c:extLst>
          </c:dPt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Sheet1!$B$2:$B$15</c:f>
              <c:numCache>
                <c:formatCode>0%</c:formatCode>
                <c:ptCount val="14"/>
                <c:pt idx="0">
                  <c:v>0.68</c:v>
                </c:pt>
                <c:pt idx="1">
                  <c:v>0.94</c:v>
                </c:pt>
                <c:pt idx="2">
                  <c:v>0.87</c:v>
                </c:pt>
                <c:pt idx="3">
                  <c:v>0</c:v>
                </c:pt>
                <c:pt idx="4">
                  <c:v>0.52</c:v>
                </c:pt>
                <c:pt idx="5">
                  <c:v>0.53</c:v>
                </c:pt>
                <c:pt idx="6">
                  <c:v>0.59</c:v>
                </c:pt>
                <c:pt idx="7">
                  <c:v>0.68</c:v>
                </c:pt>
                <c:pt idx="8">
                  <c:v>0.72</c:v>
                </c:pt>
                <c:pt idx="9">
                  <c:v>0.85</c:v>
                </c:pt>
                <c:pt idx="10">
                  <c:v>0.72</c:v>
                </c:pt>
                <c:pt idx="11">
                  <c:v>0.94</c:v>
                </c:pt>
                <c:pt idx="12">
                  <c:v>0.82</c:v>
                </c:pt>
                <c:pt idx="13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49-1747-8C7C-C03605FD00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7E7E7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Sheet1!$C$2:$C$15</c:f>
              <c:numCache>
                <c:formatCode>0%</c:formatCode>
                <c:ptCount val="14"/>
                <c:pt idx="0">
                  <c:v>0.32</c:v>
                </c:pt>
                <c:pt idx="1">
                  <c:v>6.0000000000000102E-2</c:v>
                </c:pt>
                <c:pt idx="2">
                  <c:v>0.13</c:v>
                </c:pt>
                <c:pt idx="3">
                  <c:v>1</c:v>
                </c:pt>
                <c:pt idx="4">
                  <c:v>0.48</c:v>
                </c:pt>
                <c:pt idx="5">
                  <c:v>0.47</c:v>
                </c:pt>
                <c:pt idx="6">
                  <c:v>0.41</c:v>
                </c:pt>
                <c:pt idx="7">
                  <c:v>0.32</c:v>
                </c:pt>
                <c:pt idx="8">
                  <c:v>0.28000000000000003</c:v>
                </c:pt>
                <c:pt idx="9">
                  <c:v>0.15</c:v>
                </c:pt>
                <c:pt idx="10">
                  <c:v>0.28000000000000003</c:v>
                </c:pt>
                <c:pt idx="11">
                  <c:v>6.0000000000000102E-2</c:v>
                </c:pt>
                <c:pt idx="12">
                  <c:v>0.18</c:v>
                </c:pt>
                <c:pt idx="13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49-1747-8C7C-C03605FD00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overlap val="100"/>
        <c:axId val="210935696"/>
        <c:axId val="461055200"/>
      </c:barChart>
      <c:catAx>
        <c:axId val="210935696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461055200"/>
        <c:crosses val="autoZero"/>
        <c:auto val="1"/>
        <c:lblAlgn val="ctr"/>
        <c:lblOffset val="100"/>
        <c:noMultiLvlLbl val="0"/>
      </c:catAx>
      <c:valAx>
        <c:axId val="4610552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1093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00"/>
        <c:holeSize val="77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407717998983501E-2"/>
          <c:y val="0"/>
          <c:w val="0.98559228200101601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D1-4A1C-B208-82782316091C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D1-4A1C-B208-82782316091C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5D1-4A1C-B208-82782316091C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D1-4A1C-B208-82782316091C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5D1-4A1C-B208-82782316091C}"/>
              </c:ext>
            </c:extLst>
          </c:dPt>
          <c:dPt>
            <c:idx val="5"/>
            <c:invertIfNegative val="0"/>
            <c:bubble3D val="0"/>
            <c:spPr>
              <a:solidFill>
                <a:srgbClr val="D1D105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5D1-4A1C-B208-82782316091C}"/>
              </c:ext>
            </c:extLst>
          </c:dPt>
          <c:dPt>
            <c:idx val="6"/>
            <c:invertIfNegative val="0"/>
            <c:bubble3D val="0"/>
            <c:spPr>
              <a:solidFill>
                <a:srgbClr val="4EB9D2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5D1-4A1C-B208-82782316091C}"/>
              </c:ext>
            </c:extLst>
          </c:dPt>
          <c:dPt>
            <c:idx val="7"/>
            <c:invertIfNegative val="0"/>
            <c:bubble3D val="0"/>
            <c:spPr>
              <a:solidFill>
                <a:srgbClr val="4D8DD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65D1-4A1C-B208-82782316091C}"/>
              </c:ext>
            </c:extLst>
          </c:dPt>
          <c:dPt>
            <c:idx val="8"/>
            <c:invertIfNegative val="0"/>
            <c:bubble3D val="0"/>
            <c:spPr>
              <a:solidFill>
                <a:srgbClr val="3558EB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5D1-4A1C-B208-82782316091C}"/>
              </c:ext>
            </c:extLst>
          </c:dPt>
          <c:dPt>
            <c:idx val="9"/>
            <c:invertIfNegative val="0"/>
            <c:bubble3D val="0"/>
            <c:spPr>
              <a:solidFill>
                <a:srgbClr val="005086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65D1-4A1C-B208-82782316091C}"/>
              </c:ext>
            </c:extLst>
          </c:dPt>
          <c:dPt>
            <c:idx val="10"/>
            <c:invertIfNegative val="0"/>
            <c:bubble3D val="0"/>
            <c:spPr>
              <a:solidFill>
                <a:srgbClr val="002D4C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5D1-4A1C-B208-82782316091C}"/>
              </c:ext>
            </c:extLst>
          </c:dPt>
          <c:dPt>
            <c:idx val="11"/>
            <c:invertIfNegative val="0"/>
            <c:bubble3D val="0"/>
            <c:spPr>
              <a:solidFill>
                <a:srgbClr val="40404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65D1-4A1C-B208-82782316091C}"/>
              </c:ext>
            </c:extLst>
          </c:dPt>
          <c:dPt>
            <c:idx val="12"/>
            <c:invertIfNegative val="0"/>
            <c:bubble3D val="0"/>
            <c:spPr>
              <a:solidFill>
                <a:srgbClr val="7F7F7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65D1-4A1C-B208-82782316091C}"/>
              </c:ext>
            </c:extLst>
          </c:dPt>
          <c:dPt>
            <c:idx val="13"/>
            <c:invertIfNegative val="0"/>
            <c:bubble3D val="0"/>
            <c:spPr>
              <a:solidFill>
                <a:srgbClr val="BFBFB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65D1-4A1C-B208-82782316091C}"/>
              </c:ext>
            </c:extLst>
          </c:dPt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Sheet1!$B$2:$B$15</c:f>
              <c:numCache>
                <c:formatCode>0%</c:formatCode>
                <c:ptCount val="14"/>
                <c:pt idx="0">
                  <c:v>0.68</c:v>
                </c:pt>
                <c:pt idx="1">
                  <c:v>0.94</c:v>
                </c:pt>
                <c:pt idx="2">
                  <c:v>0.87</c:v>
                </c:pt>
                <c:pt idx="3">
                  <c:v>0</c:v>
                </c:pt>
                <c:pt idx="4">
                  <c:v>0.52</c:v>
                </c:pt>
                <c:pt idx="5">
                  <c:v>0.53</c:v>
                </c:pt>
                <c:pt idx="6">
                  <c:v>0.59</c:v>
                </c:pt>
                <c:pt idx="7">
                  <c:v>0.68</c:v>
                </c:pt>
                <c:pt idx="8">
                  <c:v>0.72</c:v>
                </c:pt>
                <c:pt idx="9">
                  <c:v>0.85</c:v>
                </c:pt>
                <c:pt idx="10">
                  <c:v>0.72</c:v>
                </c:pt>
                <c:pt idx="11">
                  <c:v>0.94</c:v>
                </c:pt>
                <c:pt idx="12">
                  <c:v>0.82</c:v>
                </c:pt>
                <c:pt idx="13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65D1-4A1C-B208-8278231609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7E7E7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Sheet1!$C$2:$C$15</c:f>
              <c:numCache>
                <c:formatCode>0%</c:formatCode>
                <c:ptCount val="14"/>
                <c:pt idx="0">
                  <c:v>0.32</c:v>
                </c:pt>
                <c:pt idx="1">
                  <c:v>6.0000000000000102E-2</c:v>
                </c:pt>
                <c:pt idx="2">
                  <c:v>0.13</c:v>
                </c:pt>
                <c:pt idx="3">
                  <c:v>1</c:v>
                </c:pt>
                <c:pt idx="4">
                  <c:v>0.48</c:v>
                </c:pt>
                <c:pt idx="5">
                  <c:v>0.47</c:v>
                </c:pt>
                <c:pt idx="6">
                  <c:v>0.41</c:v>
                </c:pt>
                <c:pt idx="7">
                  <c:v>0.32</c:v>
                </c:pt>
                <c:pt idx="8">
                  <c:v>0.28000000000000003</c:v>
                </c:pt>
                <c:pt idx="9">
                  <c:v>0.15</c:v>
                </c:pt>
                <c:pt idx="10">
                  <c:v>0.28000000000000003</c:v>
                </c:pt>
                <c:pt idx="11">
                  <c:v>6.0000000000000102E-2</c:v>
                </c:pt>
                <c:pt idx="12">
                  <c:v>0.18</c:v>
                </c:pt>
                <c:pt idx="13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65D1-4A1C-B208-8278231609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overlap val="100"/>
        <c:axId val="210935696"/>
        <c:axId val="461055200"/>
      </c:barChart>
      <c:catAx>
        <c:axId val="210935696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461055200"/>
        <c:crosses val="autoZero"/>
        <c:auto val="1"/>
        <c:lblAlgn val="ctr"/>
        <c:lblOffset val="100"/>
        <c:noMultiLvlLbl val="0"/>
      </c:catAx>
      <c:valAx>
        <c:axId val="4610552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1093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407717998983501E-2"/>
          <c:y val="0"/>
          <c:w val="0.98559228200101601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3D2-4C0B-BD29-54C65D5FDA73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3D2-4C0B-BD29-54C65D5FDA73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3D2-4C0B-BD29-54C65D5FDA73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3D2-4C0B-BD29-54C65D5FDA73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3D2-4C0B-BD29-54C65D5FDA73}"/>
              </c:ext>
            </c:extLst>
          </c:dPt>
          <c:dPt>
            <c:idx val="5"/>
            <c:invertIfNegative val="0"/>
            <c:bubble3D val="0"/>
            <c:spPr>
              <a:solidFill>
                <a:srgbClr val="D1D105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3D2-4C0B-BD29-54C65D5FDA73}"/>
              </c:ext>
            </c:extLst>
          </c:dPt>
          <c:dPt>
            <c:idx val="6"/>
            <c:invertIfNegative val="0"/>
            <c:bubble3D val="0"/>
            <c:spPr>
              <a:solidFill>
                <a:srgbClr val="4EB9D2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3D2-4C0B-BD29-54C65D5FDA73}"/>
              </c:ext>
            </c:extLst>
          </c:dPt>
          <c:dPt>
            <c:idx val="7"/>
            <c:invertIfNegative val="0"/>
            <c:bubble3D val="0"/>
            <c:spPr>
              <a:solidFill>
                <a:srgbClr val="4D8DD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3D2-4C0B-BD29-54C65D5FDA73}"/>
              </c:ext>
            </c:extLst>
          </c:dPt>
          <c:dPt>
            <c:idx val="8"/>
            <c:invertIfNegative val="0"/>
            <c:bubble3D val="0"/>
            <c:spPr>
              <a:solidFill>
                <a:srgbClr val="3558EB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3D2-4C0B-BD29-54C65D5FDA73}"/>
              </c:ext>
            </c:extLst>
          </c:dPt>
          <c:dPt>
            <c:idx val="9"/>
            <c:invertIfNegative val="0"/>
            <c:bubble3D val="0"/>
            <c:spPr>
              <a:solidFill>
                <a:srgbClr val="005086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3D2-4C0B-BD29-54C65D5FDA73}"/>
              </c:ext>
            </c:extLst>
          </c:dPt>
          <c:dPt>
            <c:idx val="10"/>
            <c:invertIfNegative val="0"/>
            <c:bubble3D val="0"/>
            <c:spPr>
              <a:solidFill>
                <a:srgbClr val="002D4C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3D2-4C0B-BD29-54C65D5FDA73}"/>
              </c:ext>
            </c:extLst>
          </c:dPt>
          <c:dPt>
            <c:idx val="11"/>
            <c:invertIfNegative val="0"/>
            <c:bubble3D val="0"/>
            <c:spPr>
              <a:solidFill>
                <a:srgbClr val="40404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A3D2-4C0B-BD29-54C65D5FDA73}"/>
              </c:ext>
            </c:extLst>
          </c:dPt>
          <c:dPt>
            <c:idx val="12"/>
            <c:invertIfNegative val="0"/>
            <c:bubble3D val="0"/>
            <c:spPr>
              <a:solidFill>
                <a:srgbClr val="7F7F7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A3D2-4C0B-BD29-54C65D5FDA73}"/>
              </c:ext>
            </c:extLst>
          </c:dPt>
          <c:dPt>
            <c:idx val="13"/>
            <c:invertIfNegative val="0"/>
            <c:bubble3D val="0"/>
            <c:spPr>
              <a:solidFill>
                <a:srgbClr val="BFBFB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A3D2-4C0B-BD29-54C65D5FDA73}"/>
              </c:ext>
            </c:extLst>
          </c:dPt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Sheet1!$B$2:$B$15</c:f>
              <c:numCache>
                <c:formatCode>0%</c:formatCode>
                <c:ptCount val="14"/>
                <c:pt idx="0">
                  <c:v>0.68</c:v>
                </c:pt>
                <c:pt idx="1">
                  <c:v>0.94</c:v>
                </c:pt>
                <c:pt idx="2">
                  <c:v>0.87</c:v>
                </c:pt>
                <c:pt idx="3">
                  <c:v>0</c:v>
                </c:pt>
                <c:pt idx="4">
                  <c:v>0.52</c:v>
                </c:pt>
                <c:pt idx="5">
                  <c:v>0.53</c:v>
                </c:pt>
                <c:pt idx="6">
                  <c:v>0.59</c:v>
                </c:pt>
                <c:pt idx="7">
                  <c:v>0.68</c:v>
                </c:pt>
                <c:pt idx="8">
                  <c:v>0.72</c:v>
                </c:pt>
                <c:pt idx="9">
                  <c:v>0.85</c:v>
                </c:pt>
                <c:pt idx="10">
                  <c:v>0.72</c:v>
                </c:pt>
                <c:pt idx="11">
                  <c:v>0.94</c:v>
                </c:pt>
                <c:pt idx="12">
                  <c:v>0.82</c:v>
                </c:pt>
                <c:pt idx="13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A3D2-4C0B-BD29-54C65D5FDA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7E7E7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Sheet1!$C$2:$C$15</c:f>
              <c:numCache>
                <c:formatCode>0%</c:formatCode>
                <c:ptCount val="14"/>
                <c:pt idx="0">
                  <c:v>0.32</c:v>
                </c:pt>
                <c:pt idx="1">
                  <c:v>6.0000000000000102E-2</c:v>
                </c:pt>
                <c:pt idx="2">
                  <c:v>0.13</c:v>
                </c:pt>
                <c:pt idx="3">
                  <c:v>1</c:v>
                </c:pt>
                <c:pt idx="4">
                  <c:v>0.48</c:v>
                </c:pt>
                <c:pt idx="5">
                  <c:v>0.47</c:v>
                </c:pt>
                <c:pt idx="6">
                  <c:v>0.41</c:v>
                </c:pt>
                <c:pt idx="7">
                  <c:v>0.32</c:v>
                </c:pt>
                <c:pt idx="8">
                  <c:v>0.28000000000000003</c:v>
                </c:pt>
                <c:pt idx="9">
                  <c:v>0.15</c:v>
                </c:pt>
                <c:pt idx="10">
                  <c:v>0.28000000000000003</c:v>
                </c:pt>
                <c:pt idx="11">
                  <c:v>6.0000000000000102E-2</c:v>
                </c:pt>
                <c:pt idx="12">
                  <c:v>0.18</c:v>
                </c:pt>
                <c:pt idx="13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A3D2-4C0B-BD29-54C65D5FDA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overlap val="100"/>
        <c:axId val="210935696"/>
        <c:axId val="461055200"/>
      </c:barChart>
      <c:catAx>
        <c:axId val="210935696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461055200"/>
        <c:crosses val="autoZero"/>
        <c:auto val="1"/>
        <c:lblAlgn val="ctr"/>
        <c:lblOffset val="100"/>
        <c:noMultiLvlLbl val="0"/>
      </c:catAx>
      <c:valAx>
        <c:axId val="4610552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1093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407717998983501E-2"/>
          <c:y val="0"/>
          <c:w val="0.98559228200101601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AC5-4FA4-9BA6-3EE31772851C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AC5-4FA4-9BA6-3EE31772851C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AC5-4FA4-9BA6-3EE31772851C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AC5-4FA4-9BA6-3EE31772851C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AC5-4FA4-9BA6-3EE31772851C}"/>
              </c:ext>
            </c:extLst>
          </c:dPt>
          <c:dPt>
            <c:idx val="5"/>
            <c:invertIfNegative val="0"/>
            <c:bubble3D val="0"/>
            <c:spPr>
              <a:solidFill>
                <a:srgbClr val="D1D105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AC5-4FA4-9BA6-3EE31772851C}"/>
              </c:ext>
            </c:extLst>
          </c:dPt>
          <c:dPt>
            <c:idx val="6"/>
            <c:invertIfNegative val="0"/>
            <c:bubble3D val="0"/>
            <c:spPr>
              <a:solidFill>
                <a:srgbClr val="4EB9D2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AC5-4FA4-9BA6-3EE31772851C}"/>
              </c:ext>
            </c:extLst>
          </c:dPt>
          <c:dPt>
            <c:idx val="7"/>
            <c:invertIfNegative val="0"/>
            <c:bubble3D val="0"/>
            <c:spPr>
              <a:solidFill>
                <a:srgbClr val="4D8DD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AC5-4FA4-9BA6-3EE31772851C}"/>
              </c:ext>
            </c:extLst>
          </c:dPt>
          <c:dPt>
            <c:idx val="8"/>
            <c:invertIfNegative val="0"/>
            <c:bubble3D val="0"/>
            <c:spPr>
              <a:solidFill>
                <a:srgbClr val="3558EB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AC5-4FA4-9BA6-3EE31772851C}"/>
              </c:ext>
            </c:extLst>
          </c:dPt>
          <c:dPt>
            <c:idx val="9"/>
            <c:invertIfNegative val="0"/>
            <c:bubble3D val="0"/>
            <c:spPr>
              <a:solidFill>
                <a:srgbClr val="005086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AC5-4FA4-9BA6-3EE31772851C}"/>
              </c:ext>
            </c:extLst>
          </c:dPt>
          <c:dPt>
            <c:idx val="10"/>
            <c:invertIfNegative val="0"/>
            <c:bubble3D val="0"/>
            <c:spPr>
              <a:solidFill>
                <a:srgbClr val="002D4C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7AC5-4FA4-9BA6-3EE31772851C}"/>
              </c:ext>
            </c:extLst>
          </c:dPt>
          <c:dPt>
            <c:idx val="11"/>
            <c:invertIfNegative val="0"/>
            <c:bubble3D val="0"/>
            <c:spPr>
              <a:solidFill>
                <a:srgbClr val="40404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7AC5-4FA4-9BA6-3EE31772851C}"/>
              </c:ext>
            </c:extLst>
          </c:dPt>
          <c:dPt>
            <c:idx val="12"/>
            <c:invertIfNegative val="0"/>
            <c:bubble3D val="0"/>
            <c:spPr>
              <a:solidFill>
                <a:srgbClr val="7F7F7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7AC5-4FA4-9BA6-3EE31772851C}"/>
              </c:ext>
            </c:extLst>
          </c:dPt>
          <c:dPt>
            <c:idx val="13"/>
            <c:invertIfNegative val="0"/>
            <c:bubble3D val="0"/>
            <c:spPr>
              <a:solidFill>
                <a:srgbClr val="BFBFB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7AC5-4FA4-9BA6-3EE31772851C}"/>
              </c:ext>
            </c:extLst>
          </c:dPt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Sheet1!$B$2:$B$15</c:f>
              <c:numCache>
                <c:formatCode>0%</c:formatCode>
                <c:ptCount val="14"/>
                <c:pt idx="0">
                  <c:v>0.68</c:v>
                </c:pt>
                <c:pt idx="1">
                  <c:v>0.94</c:v>
                </c:pt>
                <c:pt idx="2">
                  <c:v>0.87</c:v>
                </c:pt>
                <c:pt idx="3">
                  <c:v>0</c:v>
                </c:pt>
                <c:pt idx="4">
                  <c:v>0.52</c:v>
                </c:pt>
                <c:pt idx="5">
                  <c:v>0.53</c:v>
                </c:pt>
                <c:pt idx="6">
                  <c:v>0.59</c:v>
                </c:pt>
                <c:pt idx="7">
                  <c:v>0.68</c:v>
                </c:pt>
                <c:pt idx="8">
                  <c:v>0.72</c:v>
                </c:pt>
                <c:pt idx="9">
                  <c:v>0.85</c:v>
                </c:pt>
                <c:pt idx="10">
                  <c:v>0.72</c:v>
                </c:pt>
                <c:pt idx="11">
                  <c:v>0.94</c:v>
                </c:pt>
                <c:pt idx="12">
                  <c:v>0.82</c:v>
                </c:pt>
                <c:pt idx="13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7AC5-4FA4-9BA6-3EE3177285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7E7E7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Sheet1!$C$2:$C$15</c:f>
              <c:numCache>
                <c:formatCode>0%</c:formatCode>
                <c:ptCount val="14"/>
                <c:pt idx="0">
                  <c:v>0.31999999999999995</c:v>
                </c:pt>
                <c:pt idx="1">
                  <c:v>6.0000000000000053E-2</c:v>
                </c:pt>
                <c:pt idx="2">
                  <c:v>0.13</c:v>
                </c:pt>
                <c:pt idx="3">
                  <c:v>1</c:v>
                </c:pt>
                <c:pt idx="4">
                  <c:v>0.48</c:v>
                </c:pt>
                <c:pt idx="5">
                  <c:v>0.47</c:v>
                </c:pt>
                <c:pt idx="6">
                  <c:v>0.41000000000000003</c:v>
                </c:pt>
                <c:pt idx="7">
                  <c:v>0.31999999999999995</c:v>
                </c:pt>
                <c:pt idx="8">
                  <c:v>0.28000000000000003</c:v>
                </c:pt>
                <c:pt idx="9">
                  <c:v>0.15000000000000002</c:v>
                </c:pt>
                <c:pt idx="10">
                  <c:v>0.28000000000000003</c:v>
                </c:pt>
                <c:pt idx="11">
                  <c:v>6.0000000000000053E-2</c:v>
                </c:pt>
                <c:pt idx="12">
                  <c:v>0.18000000000000005</c:v>
                </c:pt>
                <c:pt idx="13">
                  <c:v>6.9999999999999951E-2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7AC5-4FA4-9BA6-3EE3177285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overlap val="100"/>
        <c:axId val="210935696"/>
        <c:axId val="461055200"/>
      </c:barChart>
      <c:catAx>
        <c:axId val="210935696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461055200"/>
        <c:crosses val="autoZero"/>
        <c:auto val="1"/>
        <c:lblAlgn val="ctr"/>
        <c:lblOffset val="100"/>
        <c:noMultiLvlLbl val="0"/>
      </c:catAx>
      <c:valAx>
        <c:axId val="4610552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1093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00"/>
        <c:holeSize val="77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60-444E-A392-4EE22D49A1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60-444E-A392-4EE22D49A1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98-4EAC-BB55-D9A7A6F29C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98-4EAC-BB55-D9A7A6F29C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CE-4D41-9019-A8E6DF3745F3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CE-4D41-9019-A8E6DF3745F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3CE-4D41-9019-A8E6DF3745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0D-4A85-9674-34620E90ABCE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70D-4A85-9674-34620E90AB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70D-4A85-9674-34620E90AB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2A0-4882-A1F4-2BCE00668A5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A0-4882-A1F4-2BCE00668A5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A0-4882-A1F4-2BCE00668A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3C3-4E31-A0C9-D0556781B41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C3-4E31-A0C9-D0556781B4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3C3-4E31-A0C9-D0556781B4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B6962-0092-49CF-BF10-D4894008F80A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E9563-EEA8-4DA2-93A8-B5382AC31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13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563-EEA8-4DA2-93A8-B5382AC31A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26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563-EEA8-4DA2-93A8-B5382AC31A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62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563-EEA8-4DA2-93A8-B5382AC31A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97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563-EEA8-4DA2-93A8-B5382AC31A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76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6101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563-EEA8-4DA2-93A8-B5382AC31A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24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299"/>
            <a:r>
              <a:rPr lang="en-US" b="1" dirty="0"/>
              <a:t>Unweighted [weighted] Occasion Base Sizes Listed in Order form Early Morning Bite to Bedtime/Late Night Snack: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36905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1294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3488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3273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637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5542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1572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7148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1079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1394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2870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37183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3336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3512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5641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1887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3065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7189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1049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1341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1795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2837]</a:t>
            </a:r>
            <a:r>
              <a:rPr lang="en-US" b="0" dirty="0"/>
              <a:t> </a:t>
            </a:r>
          </a:p>
          <a:p>
            <a:pPr defTabSz="928299"/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8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82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7657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Occasion Unweighted</a:t>
            </a:r>
            <a:r>
              <a:rPr lang="en-US" b="1" baseline="0" dirty="0"/>
              <a:t> [weighted] </a:t>
            </a:r>
            <a:r>
              <a:rPr lang="en-US" b="1" dirty="0"/>
              <a:t>Base Sizes Listed in Order form Early Morning Bite to Bedtime/Late Night Snack:</a:t>
            </a:r>
          </a:p>
          <a:p>
            <a:r>
              <a:rPr lang="en-US" dirty="0"/>
              <a:t>TOTAL POPULATION OF ADULTS, TEENS AND KIDS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1294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3488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3273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637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5542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1572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7148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1079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1394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2870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3336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3512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5641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1887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3065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7189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1049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1341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1795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2837</a:t>
            </a:r>
            <a:r>
              <a:rPr lang="en-US" b="0" dirty="0"/>
              <a:t>]</a:t>
            </a:r>
          </a:p>
          <a:p>
            <a:r>
              <a:rPr lang="en-US" dirty="0"/>
              <a:t>Adults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1182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3201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2300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1579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4452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1692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2414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1021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5908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969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1352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2422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1116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3022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2171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533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1491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4203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1597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2279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964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5577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915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1185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1276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2286</a:t>
            </a:r>
            <a:r>
              <a:rPr lang="en-US" b="0" dirty="0"/>
              <a:t>]</a:t>
            </a:r>
          </a:p>
          <a:p>
            <a:r>
              <a:rPr lang="en-US" dirty="0"/>
              <a:t>Teens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290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525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242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228</a:t>
            </a:r>
            <a:r>
              <a:rPr lang="en-US" b="0" dirty="0"/>
              <a:t>]</a:t>
            </a:r>
          </a:p>
          <a:p>
            <a:r>
              <a:rPr lang="en-US" b="0" dirty="0"/>
              <a:t>Kids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37 225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662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206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1067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1034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587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1117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384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322</a:t>
            </a:r>
            <a:r>
              <a:rPr lang="en-US" b="0" dirty="0"/>
              <a:t>]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8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82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102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563-EEA8-4DA2-93A8-B5382AC31A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84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563-EEA8-4DA2-93A8-B5382AC31A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93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4326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563-EEA8-4DA2-93A8-B5382AC31A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39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563-EEA8-4DA2-93A8-B5382AC31A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25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563-EEA8-4DA2-93A8-B5382AC31A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95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563-EEA8-4DA2-93A8-B5382AC31A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55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7145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2341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563-EEA8-4DA2-93A8-B5382AC31A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006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563-EEA8-4DA2-93A8-B5382AC31A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15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709613"/>
            <a:ext cx="6292850" cy="3540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59200" y="4628144"/>
            <a:ext cx="6738782" cy="511531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96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505BC7-9239-4A7A-93C6-B6D6C1F0E5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96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602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3738"/>
            <a:ext cx="6153150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/>
              <a:t>*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sz="11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7F0606-6937-40B0-8A0B-637A1FAF57E7}" type="datetime4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 August 2020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B260A0-A53E-47DD-9A4F-AF2CD941F6A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30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709613"/>
            <a:ext cx="6292850" cy="3540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59200" y="4628144"/>
            <a:ext cx="6738782" cy="511531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96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505BC7-9239-4A7A-93C6-B6D6C1F0E5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96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1833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709613"/>
            <a:ext cx="6292850" cy="3540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59200" y="4628144"/>
            <a:ext cx="6738782" cy="511531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96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505BC7-9239-4A7A-93C6-B6D6C1F0E5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96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597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A9FB45-9575-44C6-8D3B-9048CDDC13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60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563-EEA8-4DA2-93A8-B5382AC31A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53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563-EEA8-4DA2-93A8-B5382AC31A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56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528" cy="6855263"/>
          </a:xfrm>
          <a:prstGeom prst="rect">
            <a:avLst/>
          </a:prstGeom>
          <a:solidFill>
            <a:srgbClr val="DB1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 rot="5400000">
            <a:off x="6812698" y="1018570"/>
            <a:ext cx="6139714" cy="4097218"/>
            <a:chOff x="0" y="6488755"/>
            <a:chExt cx="3604717" cy="369245"/>
          </a:xfrm>
        </p:grpSpPr>
        <p:sp>
          <p:nvSpPr>
            <p:cNvPr id="19" name="Rectangle 18"/>
            <p:cNvSpPr/>
            <p:nvPr userDrawn="1"/>
          </p:nvSpPr>
          <p:spPr>
            <a:xfrm>
              <a:off x="0" y="6488755"/>
              <a:ext cx="3604716" cy="369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Isosceles Triangle 19"/>
            <p:cNvSpPr/>
            <p:nvPr userDrawn="1"/>
          </p:nvSpPr>
          <p:spPr>
            <a:xfrm rot="16200000">
              <a:off x="3263520" y="6515062"/>
              <a:ext cx="367503" cy="314890"/>
            </a:xfrm>
            <a:prstGeom prst="triangle">
              <a:avLst/>
            </a:prstGeom>
            <a:solidFill>
              <a:srgbClr val="DB13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779078"/>
            <a:ext cx="7087711" cy="82296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235" y="3602038"/>
            <a:ext cx="7087711" cy="82296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4" descr="Image result for kellogg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055" y="188793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bg1"/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068055" y="817563"/>
            <a:ext cx="3642617" cy="44132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7695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528" cy="6855263"/>
          </a:xfrm>
          <a:prstGeom prst="rect">
            <a:avLst/>
          </a:prstGeom>
          <a:solidFill>
            <a:srgbClr val="DB1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0" y="6488755"/>
            <a:ext cx="3604716" cy="369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sosceles Triangle 19"/>
          <p:cNvSpPr/>
          <p:nvPr userDrawn="1"/>
        </p:nvSpPr>
        <p:spPr>
          <a:xfrm rot="16200000">
            <a:off x="3315472" y="6567014"/>
            <a:ext cx="365760" cy="212728"/>
          </a:xfrm>
          <a:prstGeom prst="triangle">
            <a:avLst/>
          </a:prstGeom>
          <a:solidFill>
            <a:srgbClr val="DB1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779078"/>
            <a:ext cx="9144000" cy="82296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235" y="3602038"/>
            <a:ext cx="9144000" cy="82296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4" descr="Image result for kellogg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55" y="6521707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bg1"/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TextBox 36"/>
          <p:cNvSpPr txBox="1"/>
          <p:nvPr userDrawn="1"/>
        </p:nvSpPr>
        <p:spPr>
          <a:xfrm>
            <a:off x="10318343" y="6531038"/>
            <a:ext cx="1476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DEPLOY</a:t>
            </a:r>
            <a:r>
              <a:rPr lang="en-US" sz="1200" baseline="0" dirty="0">
                <a:solidFill>
                  <a:schemeClr val="bg1"/>
                </a:solidFill>
                <a:latin typeface="+mj-lt"/>
              </a:rPr>
              <a:t> FOR GROWTH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884463" y="6580732"/>
            <a:ext cx="488937" cy="187227"/>
            <a:chOff x="9858336" y="6580732"/>
            <a:chExt cx="488937" cy="187227"/>
          </a:xfrm>
          <a:solidFill>
            <a:schemeClr val="bg1"/>
          </a:solidFill>
        </p:grpSpPr>
        <p:sp>
          <p:nvSpPr>
            <p:cNvPr id="15" name="Isosceles Triangle 14"/>
            <p:cNvSpPr>
              <a:spLocks noChangeAspect="1"/>
            </p:cNvSpPr>
            <p:nvPr userDrawn="1"/>
          </p:nvSpPr>
          <p:spPr>
            <a:xfrm rot="5400000" flipH="1">
              <a:off x="9843721" y="6599694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Isosceles Triangle 15"/>
            <p:cNvSpPr>
              <a:spLocks noChangeAspect="1"/>
            </p:cNvSpPr>
            <p:nvPr userDrawn="1"/>
          </p:nvSpPr>
          <p:spPr>
            <a:xfrm rot="5400000" flipH="1">
              <a:off x="9958188" y="6595347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Isosceles Triangle 16"/>
            <p:cNvSpPr>
              <a:spLocks noChangeAspect="1"/>
            </p:cNvSpPr>
            <p:nvPr userDrawn="1"/>
          </p:nvSpPr>
          <p:spPr>
            <a:xfrm rot="5400000" flipH="1">
              <a:off x="10072953" y="6595347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>
              <a:spLocks noChangeAspect="1"/>
            </p:cNvSpPr>
            <p:nvPr userDrawn="1"/>
          </p:nvSpPr>
          <p:spPr>
            <a:xfrm rot="5400000" flipH="1">
              <a:off x="10179009" y="6595347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855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779078"/>
            <a:ext cx="9144000" cy="82296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235" y="3602038"/>
            <a:ext cx="9144000" cy="822960"/>
          </a:xfrm>
        </p:spPr>
        <p:txBody>
          <a:bodyPr anchor="t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29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69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88755"/>
            <a:ext cx="3604716" cy="3692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720" y="365125"/>
            <a:ext cx="105367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" y="1421150"/>
            <a:ext cx="113385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4" descr="Image result for kelloggs logo"/>
          <p:cNvPicPr>
            <a:picLocks noChangeAspect="1" noChangeArrowheads="1"/>
          </p:cNvPicPr>
          <p:nvPr userDrawn="1"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55" y="6521707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Isosceles Triangle 6"/>
          <p:cNvSpPr/>
          <p:nvPr userDrawn="1"/>
        </p:nvSpPr>
        <p:spPr>
          <a:xfrm rot="16200000">
            <a:off x="3315472" y="6567014"/>
            <a:ext cx="365760" cy="212728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884463" y="6580732"/>
            <a:ext cx="488937" cy="187227"/>
            <a:chOff x="9858336" y="6580732"/>
            <a:chExt cx="488937" cy="187227"/>
          </a:xfrm>
        </p:grpSpPr>
        <p:sp>
          <p:nvSpPr>
            <p:cNvPr id="14" name="Isosceles Triangle 13"/>
            <p:cNvSpPr>
              <a:spLocks noChangeAspect="1"/>
            </p:cNvSpPr>
            <p:nvPr userDrawn="1"/>
          </p:nvSpPr>
          <p:spPr>
            <a:xfrm rot="5400000" flipH="1">
              <a:off x="9843721" y="6599694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Isosceles Triangle 29"/>
            <p:cNvSpPr>
              <a:spLocks noChangeAspect="1"/>
            </p:cNvSpPr>
            <p:nvPr userDrawn="1"/>
          </p:nvSpPr>
          <p:spPr>
            <a:xfrm rot="5400000" flipH="1">
              <a:off x="9958188" y="6595347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Isosceles Triangle 30"/>
            <p:cNvSpPr>
              <a:spLocks noChangeAspect="1"/>
            </p:cNvSpPr>
            <p:nvPr userDrawn="1"/>
          </p:nvSpPr>
          <p:spPr>
            <a:xfrm rot="5400000" flipH="1">
              <a:off x="10072953" y="6595347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Isosceles Triangle 31"/>
            <p:cNvSpPr>
              <a:spLocks noChangeAspect="1"/>
            </p:cNvSpPr>
            <p:nvPr userDrawn="1"/>
          </p:nvSpPr>
          <p:spPr>
            <a:xfrm rot="5400000" flipH="1">
              <a:off x="10179009" y="6595347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TextBox 32"/>
          <p:cNvSpPr txBox="1"/>
          <p:nvPr userDrawn="1"/>
        </p:nvSpPr>
        <p:spPr>
          <a:xfrm>
            <a:off x="10318343" y="6531038"/>
            <a:ext cx="1476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DB1348"/>
                </a:solidFill>
                <a:latin typeface="+mj-lt"/>
              </a:rPr>
              <a:t>DEPLOY</a:t>
            </a:r>
            <a:r>
              <a:rPr lang="en-US" sz="1200" baseline="0" dirty="0">
                <a:solidFill>
                  <a:srgbClr val="DB1348"/>
                </a:solidFill>
                <a:latin typeface="+mj-lt"/>
              </a:rPr>
              <a:t> FOR GROWTH</a:t>
            </a:r>
            <a:endParaRPr lang="en-US" sz="1200" dirty="0">
              <a:solidFill>
                <a:srgbClr val="DB134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0114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DB134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13" Type="http://schemas.openxmlformats.org/officeDocument/2006/relationships/chart" Target="../charts/chart9.xml"/><Relationship Id="rId18" Type="http://schemas.openxmlformats.org/officeDocument/2006/relationships/chart" Target="../charts/chart14.xml"/><Relationship Id="rId3" Type="http://schemas.openxmlformats.org/officeDocument/2006/relationships/image" Target="../media/image29.png"/><Relationship Id="rId21" Type="http://schemas.openxmlformats.org/officeDocument/2006/relationships/chart" Target="../charts/chart17.xml"/><Relationship Id="rId7" Type="http://schemas.openxmlformats.org/officeDocument/2006/relationships/chart" Target="../charts/chart3.xml"/><Relationship Id="rId12" Type="http://schemas.openxmlformats.org/officeDocument/2006/relationships/chart" Target="../charts/chart8.xml"/><Relationship Id="rId17" Type="http://schemas.openxmlformats.org/officeDocument/2006/relationships/chart" Target="../charts/chart13.xml"/><Relationship Id="rId2" Type="http://schemas.openxmlformats.org/officeDocument/2006/relationships/notesSlide" Target="../notesSlides/notesSlide15.xml"/><Relationship Id="rId16" Type="http://schemas.openxmlformats.org/officeDocument/2006/relationships/chart" Target="../charts/chart12.xml"/><Relationship Id="rId20" Type="http://schemas.openxmlformats.org/officeDocument/2006/relationships/chart" Target="../charts/chart16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2.xml"/><Relationship Id="rId11" Type="http://schemas.openxmlformats.org/officeDocument/2006/relationships/chart" Target="../charts/chart7.xml"/><Relationship Id="rId5" Type="http://schemas.openxmlformats.org/officeDocument/2006/relationships/chart" Target="../charts/chart1.xml"/><Relationship Id="rId15" Type="http://schemas.openxmlformats.org/officeDocument/2006/relationships/chart" Target="../charts/chart11.xml"/><Relationship Id="rId10" Type="http://schemas.openxmlformats.org/officeDocument/2006/relationships/chart" Target="../charts/chart6.xml"/><Relationship Id="rId19" Type="http://schemas.openxmlformats.org/officeDocument/2006/relationships/chart" Target="../charts/chart15.xml"/><Relationship Id="rId4" Type="http://schemas.openxmlformats.org/officeDocument/2006/relationships/image" Target="../media/image30.png"/><Relationship Id="rId9" Type="http://schemas.openxmlformats.org/officeDocument/2006/relationships/chart" Target="../charts/chart5.xml"/><Relationship Id="rId14" Type="http://schemas.openxmlformats.org/officeDocument/2006/relationships/chart" Target="../charts/char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0.xml"/><Relationship Id="rId3" Type="http://schemas.openxmlformats.org/officeDocument/2006/relationships/image" Target="../media/image8.png"/><Relationship Id="rId7" Type="http://schemas.openxmlformats.org/officeDocument/2006/relationships/chart" Target="../charts/chart1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chart" Target="../charts/chart22.xml"/><Relationship Id="rId4" Type="http://schemas.openxmlformats.org/officeDocument/2006/relationships/chart" Target="../charts/chart18.xml"/><Relationship Id="rId9" Type="http://schemas.openxmlformats.org/officeDocument/2006/relationships/chart" Target="../charts/char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12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259787"/>
            <a:ext cx="9144000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Kellogg’s </a:t>
            </a:r>
            <a:br>
              <a:rPr lang="en-US" dirty="0"/>
            </a:br>
            <a:r>
              <a:rPr lang="en-US" dirty="0"/>
              <a:t>Eating Occasions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327C22-3E3B-40B7-A15C-9459A5CEF66C}"/>
              </a:ext>
            </a:extLst>
          </p:cNvPr>
          <p:cNvSpPr txBox="1"/>
          <p:nvPr/>
        </p:nvSpPr>
        <p:spPr>
          <a:xfrm>
            <a:off x="746235" y="3120240"/>
            <a:ext cx="47815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4400" dirty="0">
                <a:solidFill>
                  <a:prstClr val="white"/>
                </a:solidFill>
                <a:latin typeface="+mj-lt"/>
              </a:rPr>
              <a:t>Kids Occasion Profiles</a:t>
            </a:r>
          </a:p>
        </p:txBody>
      </p:sp>
      <p:sp>
        <p:nvSpPr>
          <p:cNvPr id="10" name="Time Period">
            <a:extLst>
              <a:ext uri="{FF2B5EF4-FFF2-40B4-BE49-F238E27FC236}">
                <a16:creationId xmlns:a16="http://schemas.microsoft.com/office/drawing/2014/main" id="{3184892F-AA6E-4F15-922A-9C4820617455}"/>
              </a:ext>
            </a:extLst>
          </p:cNvPr>
          <p:cNvSpPr txBox="1"/>
          <p:nvPr/>
        </p:nvSpPr>
        <p:spPr>
          <a:xfrm>
            <a:off x="746235" y="3837656"/>
            <a:ext cx="2736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[insert Time Period]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11" name="Countries">
            <a:extLst>
              <a:ext uri="{FF2B5EF4-FFF2-40B4-BE49-F238E27FC236}">
                <a16:creationId xmlns:a16="http://schemas.microsoft.com/office/drawing/2014/main" id="{3C545244-97FC-4F2C-97C4-2881451E7F75}"/>
              </a:ext>
            </a:extLst>
          </p:cNvPr>
          <p:cNvSpPr txBox="1"/>
          <p:nvPr/>
        </p:nvSpPr>
        <p:spPr>
          <a:xfrm>
            <a:off x="765816" y="4293727"/>
            <a:ext cx="2122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[insert Countries]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13" name="Benchmark">
            <a:extLst>
              <a:ext uri="{FF2B5EF4-FFF2-40B4-BE49-F238E27FC236}">
                <a16:creationId xmlns:a16="http://schemas.microsoft.com/office/drawing/2014/main" id="{02828CA2-7B36-44C4-A607-9A38F229A841}"/>
              </a:ext>
            </a:extLst>
          </p:cNvPr>
          <p:cNvSpPr txBox="1"/>
          <p:nvPr/>
        </p:nvSpPr>
        <p:spPr>
          <a:xfrm>
            <a:off x="770284" y="5256588"/>
            <a:ext cx="1797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[insert Benchmark]</a:t>
            </a:r>
          </a:p>
        </p:txBody>
      </p:sp>
      <p:sp>
        <p:nvSpPr>
          <p:cNvPr id="14" name="Date">
            <a:extLst>
              <a:ext uri="{FF2B5EF4-FFF2-40B4-BE49-F238E27FC236}">
                <a16:creationId xmlns:a16="http://schemas.microsoft.com/office/drawing/2014/main" id="{9FA03670-F4C4-4CED-94BA-8424C73A9C82}"/>
              </a:ext>
            </a:extLst>
          </p:cNvPr>
          <p:cNvSpPr txBox="1"/>
          <p:nvPr/>
        </p:nvSpPr>
        <p:spPr>
          <a:xfrm>
            <a:off x="769027" y="5559772"/>
            <a:ext cx="110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[insert date]</a:t>
            </a:r>
          </a:p>
        </p:txBody>
      </p:sp>
      <p:sp>
        <p:nvSpPr>
          <p:cNvPr id="16" name="Filter">
            <a:extLst>
              <a:ext uri="{FF2B5EF4-FFF2-40B4-BE49-F238E27FC236}">
                <a16:creationId xmlns:a16="http://schemas.microsoft.com/office/drawing/2014/main" id="{779B1C0E-DA49-4101-8F5D-8BB88545BFD1}"/>
              </a:ext>
            </a:extLst>
          </p:cNvPr>
          <p:cNvSpPr txBox="1"/>
          <p:nvPr/>
        </p:nvSpPr>
        <p:spPr>
          <a:xfrm>
            <a:off x="2583196" y="4744112"/>
            <a:ext cx="9471644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prstClr val="white"/>
                </a:solidFill>
                <a:latin typeface="Franklin Gothic Medium Cond"/>
              </a:rPr>
              <a:t>&lt;Additional Filter&gt;</a:t>
            </a:r>
            <a:endParaRPr lang="en-IN" dirty="0">
              <a:solidFill>
                <a:prstClr val="white"/>
              </a:solidFill>
              <a:latin typeface="Franklin Gothic Medium Con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AD7E0F-6677-4B32-92AA-9B46AA1CF41B}"/>
              </a:ext>
            </a:extLst>
          </p:cNvPr>
          <p:cNvSpPr txBox="1"/>
          <p:nvPr/>
        </p:nvSpPr>
        <p:spPr>
          <a:xfrm>
            <a:off x="796295" y="4724912"/>
            <a:ext cx="162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Franklin Gothic Medium Cond"/>
              </a:rPr>
              <a:t>Additional Filter </a:t>
            </a:r>
            <a:r>
              <a:rPr lang="en-IN" dirty="0">
                <a:solidFill>
                  <a:prstClr val="white"/>
                </a:solidFill>
                <a:latin typeface="Franklin Gothic Medium Cond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588783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2287999"/>
            <a:ext cx="12191999" cy="3825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29883">
            <a:off x="9761977" y="3164074"/>
            <a:ext cx="1426991" cy="20559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423734">
            <a:off x="1058807" y="3125952"/>
            <a:ext cx="1521728" cy="197167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24119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3069" y="1338194"/>
            <a:ext cx="47087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Occasion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 can happen any day at any point across the year – opening up big, consistent opportunities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415407" y="1338194"/>
            <a:ext cx="43087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Seasonal Events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are time bound, calendar-based windows with limited range of opportunity</a:t>
            </a:r>
          </a:p>
        </p:txBody>
      </p:sp>
      <p:sp>
        <p:nvSpPr>
          <p:cNvPr id="75" name="Rectangle 74"/>
          <p:cNvSpPr/>
          <p:nvPr/>
        </p:nvSpPr>
        <p:spPr>
          <a:xfrm>
            <a:off x="1227551" y="2369413"/>
            <a:ext cx="96269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Consider the Stationery Example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80969">
            <a:off x="4241074" y="3150098"/>
            <a:ext cx="1247775" cy="177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34854">
            <a:off x="2646214" y="3053913"/>
            <a:ext cx="1500132" cy="19398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96292">
            <a:off x="7405417" y="3253796"/>
            <a:ext cx="1425991" cy="19551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9434" y="2956621"/>
            <a:ext cx="1384306" cy="2111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8086" y="4556264"/>
            <a:ext cx="2118478" cy="13100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8588" y="4432593"/>
            <a:ext cx="1996090" cy="1254836"/>
          </a:xfrm>
          <a:prstGeom prst="rect">
            <a:avLst/>
          </a:prstGeom>
        </p:spPr>
      </p:pic>
      <p:sp>
        <p:nvSpPr>
          <p:cNvPr id="19" name="Title 4">
            <a:extLst>
              <a:ext uri="{FF2B5EF4-FFF2-40B4-BE49-F238E27FC236}">
                <a16:creationId xmlns:a16="http://schemas.microsoft.com/office/drawing/2014/main" id="{23FEAA82-E19A-42F8-89C3-17663868E348}"/>
              </a:ext>
            </a:extLst>
          </p:cNvPr>
          <p:cNvSpPr txBox="1">
            <a:spLocks/>
          </p:cNvSpPr>
          <p:nvPr/>
        </p:nvSpPr>
        <p:spPr>
          <a:xfrm>
            <a:off x="121642" y="311588"/>
            <a:ext cx="12070357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Occasion V. Seasonal Event:  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We need both, but let’s not confuse them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4821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72">
            <a:extLst>
              <a:ext uri="{FF2B5EF4-FFF2-40B4-BE49-F238E27FC236}">
                <a16:creationId xmlns:a16="http://schemas.microsoft.com/office/drawing/2014/main" id="{6F055F01-75BC-40E8-914D-5F9FF1A9FCA3}"/>
              </a:ext>
            </a:extLst>
          </p:cNvPr>
          <p:cNvSpPr/>
          <p:nvPr/>
        </p:nvSpPr>
        <p:spPr>
          <a:xfrm>
            <a:off x="0" y="1469558"/>
            <a:ext cx="12192000" cy="106500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831702" y="3052973"/>
          <a:ext cx="1074459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0596">
                  <a:extLst>
                    <a:ext uri="{9D8B030D-6E8A-4147-A177-3AD203B41FA5}">
                      <a16:colId xmlns:a16="http://schemas.microsoft.com/office/drawing/2014/main" val="686758517"/>
                    </a:ext>
                  </a:extLst>
                </a:gridCol>
                <a:gridCol w="5544000">
                  <a:extLst>
                    <a:ext uri="{9D8B030D-6E8A-4147-A177-3AD203B41FA5}">
                      <a16:colId xmlns:a16="http://schemas.microsoft.com/office/drawing/2014/main" val="3324516661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Are the occasions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intuitive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and easily understood by a large global audience?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 simple where/when framework is easily explained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597334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Are the occasions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targetable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Franklin Gothic Book" panose="020B0503020102020204" pitchFamily="34" charset="0"/>
                        </a:rPr>
                        <a:t>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Execution can be placed to target clearly defined occasion types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446103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Are the occasions</a:t>
                      </a:r>
                      <a:r>
                        <a:rPr lang="en-US" sz="2000" kern="12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kern="1200" baseline="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differentiated</a:t>
                      </a:r>
                      <a:r>
                        <a:rPr lang="en-US" sz="2000" kern="12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kern="12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on the most meaningful metrics?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Occasions will be sharply defined on where and/or when, and maintain differentiation on motivations and other metrics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2388632"/>
                  </a:ext>
                </a:extLst>
              </a:tr>
            </a:tbl>
          </a:graphicData>
        </a:graphic>
      </p:graphicFrame>
      <p:sp>
        <p:nvSpPr>
          <p:cNvPr id="17" name="Title 1"/>
          <p:cNvSpPr txBox="1">
            <a:spLocks/>
          </p:cNvSpPr>
          <p:nvPr/>
        </p:nvSpPr>
        <p:spPr>
          <a:xfrm>
            <a:off x="1488585" y="1580996"/>
            <a:ext cx="2296203" cy="4801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The Goal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488584" y="2018540"/>
            <a:ext cx="9273903" cy="424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To create an eating occasion framework that work for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Kellogg’s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688" y="1537865"/>
            <a:ext cx="930618" cy="928392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869BC911-2291-4055-A2E8-12EC0D64E6BD}"/>
              </a:ext>
            </a:extLst>
          </p:cNvPr>
          <p:cNvSpPr txBox="1">
            <a:spLocks/>
          </p:cNvSpPr>
          <p:nvPr/>
        </p:nvSpPr>
        <p:spPr>
          <a:xfrm>
            <a:off x="121642" y="311588"/>
            <a:ext cx="12070357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The way the Occasions were determined was informed by how they will be used to act on strategic objectives.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E6AD69-82DA-479C-AC62-78489EA6B164}"/>
              </a:ext>
            </a:extLst>
          </p:cNvPr>
          <p:cNvGrpSpPr/>
          <p:nvPr/>
        </p:nvGrpSpPr>
        <p:grpSpPr>
          <a:xfrm>
            <a:off x="603818" y="3439118"/>
            <a:ext cx="202276" cy="202276"/>
            <a:chOff x="940110" y="3101832"/>
            <a:chExt cx="295220" cy="2952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9380223-2B01-441F-9F80-0F7A3FD95629}"/>
                </a:ext>
              </a:extLst>
            </p:cNvPr>
            <p:cNvSpPr/>
            <p:nvPr/>
          </p:nvSpPr>
          <p:spPr>
            <a:xfrm>
              <a:off x="940110" y="3101832"/>
              <a:ext cx="295220" cy="2952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0" name="checkmark_BURKEGREEN"/>
            <p:cNvPicPr>
              <a:picLocks noChangeAspect="1"/>
            </p:cNvPicPr>
            <p:nvPr/>
          </p:nvPicPr>
          <p:blipFill rotWithShape="1">
            <a:blip r:embed="rId4" cstate="hq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0" t="11880" r="12010" b="11880"/>
            <a:stretch/>
          </p:blipFill>
          <p:spPr>
            <a:xfrm>
              <a:off x="977484" y="3138832"/>
              <a:ext cx="220471" cy="22122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69BA62-B185-464E-9EBB-1CD1602E30D6}"/>
              </a:ext>
            </a:extLst>
          </p:cNvPr>
          <p:cNvGrpSpPr/>
          <p:nvPr/>
        </p:nvGrpSpPr>
        <p:grpSpPr>
          <a:xfrm>
            <a:off x="603818" y="4323435"/>
            <a:ext cx="202276" cy="202276"/>
            <a:chOff x="940110" y="3101832"/>
            <a:chExt cx="295220" cy="29522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CFE9449-2F88-4FB3-B978-1DE7062CD63B}"/>
                </a:ext>
              </a:extLst>
            </p:cNvPr>
            <p:cNvSpPr/>
            <p:nvPr/>
          </p:nvSpPr>
          <p:spPr>
            <a:xfrm>
              <a:off x="940110" y="3101832"/>
              <a:ext cx="295220" cy="2952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2" name="checkmark_BURKEGREEN">
              <a:extLst>
                <a:ext uri="{FF2B5EF4-FFF2-40B4-BE49-F238E27FC236}">
                  <a16:creationId xmlns:a16="http://schemas.microsoft.com/office/drawing/2014/main" id="{BAB4A81B-600B-43E6-8022-5AB60A84B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0" t="11880" r="12010" b="11880"/>
            <a:stretch/>
          </p:blipFill>
          <p:spPr>
            <a:xfrm>
              <a:off x="977484" y="3138832"/>
              <a:ext cx="220471" cy="22122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2552C6-8A38-4368-A71C-4850A624E007}"/>
              </a:ext>
            </a:extLst>
          </p:cNvPr>
          <p:cNvGrpSpPr/>
          <p:nvPr/>
        </p:nvGrpSpPr>
        <p:grpSpPr>
          <a:xfrm>
            <a:off x="603818" y="5245455"/>
            <a:ext cx="202276" cy="202276"/>
            <a:chOff x="940110" y="3101832"/>
            <a:chExt cx="295220" cy="2952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005DBF4-D24F-4B1D-B3BE-5DCBEE944B9E}"/>
                </a:ext>
              </a:extLst>
            </p:cNvPr>
            <p:cNvSpPr/>
            <p:nvPr/>
          </p:nvSpPr>
          <p:spPr>
            <a:xfrm>
              <a:off x="940110" y="3101832"/>
              <a:ext cx="295220" cy="2952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5" name="checkmark_BURKEGREEN">
              <a:extLst>
                <a:ext uri="{FF2B5EF4-FFF2-40B4-BE49-F238E27FC236}">
                  <a16:creationId xmlns:a16="http://schemas.microsoft.com/office/drawing/2014/main" id="{8AE1ACC2-A4AF-4FAB-99E7-9AD8DBB731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0" t="11880" r="12010" b="11880"/>
            <a:stretch/>
          </p:blipFill>
          <p:spPr>
            <a:xfrm>
              <a:off x="977484" y="3138832"/>
              <a:ext cx="220471" cy="22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057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19" y="365125"/>
            <a:ext cx="11089005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By understanding our strategic goals for the framework and applying the eating occasion definition, we developed a data-driven eating occasion framework.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39507" y="1554472"/>
            <a:ext cx="7250400" cy="4079998"/>
          </a:xfrm>
          <a:prstGeom prst="rect">
            <a:avLst/>
          </a:prstGeom>
        </p:spPr>
      </p:pic>
      <p:sp>
        <p:nvSpPr>
          <p:cNvPr id="9" name="Rectangle 20"/>
          <p:cNvSpPr/>
          <p:nvPr/>
        </p:nvSpPr>
        <p:spPr>
          <a:xfrm flipH="1">
            <a:off x="4842343" y="1374232"/>
            <a:ext cx="3927944" cy="444165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">
                <a:schemeClr val="bg1">
                  <a:alpha val="50000"/>
                </a:schemeClr>
              </a:gs>
              <a:gs pos="60000">
                <a:srgbClr val="FFFFFF">
                  <a:alpha val="80000"/>
                </a:srgbClr>
              </a:gs>
              <a:gs pos="30000">
                <a:schemeClr val="bg1">
                  <a:alpha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6A0072-6442-F24B-B9DE-2E043CBAC82C}"/>
              </a:ext>
            </a:extLst>
          </p:cNvPr>
          <p:cNvSpPr txBox="1">
            <a:spLocks/>
          </p:cNvSpPr>
          <p:nvPr/>
        </p:nvSpPr>
        <p:spPr>
          <a:xfrm>
            <a:off x="155448" y="2122862"/>
            <a:ext cx="5844210" cy="1247308"/>
          </a:xfrm>
          <a:prstGeom prst="rect">
            <a:avLst/>
          </a:prstGeom>
          <a:noFill/>
        </p:spPr>
        <p:txBody>
          <a:bodyPr vert="horz" wrap="square" lIns="457200" tIns="45720" rIns="45720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+mj-ea"/>
                <a:cs typeface="+mj-cs"/>
              </a:rPr>
              <a:t>Our data comes directly from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+mj-ea"/>
                <a:cs typeface="+mj-cs"/>
              </a:rPr>
              <a:t>Consumers.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 panose="020B0603020102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+mj-ea"/>
                <a:cs typeface="+mj-cs"/>
              </a:rPr>
              <a:t>We captured well over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31825C-E91E-0F4F-B82C-0D463DFA3B18}"/>
              </a:ext>
            </a:extLst>
          </p:cNvPr>
          <p:cNvSpPr/>
          <p:nvPr/>
        </p:nvSpPr>
        <p:spPr>
          <a:xfrm>
            <a:off x="574413" y="3875130"/>
            <a:ext cx="18133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eating occasions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DA010B-6925-2F44-B8E7-A9EAE679E65C}"/>
              </a:ext>
            </a:extLst>
          </p:cNvPr>
          <p:cNvSpPr/>
          <p:nvPr/>
        </p:nvSpPr>
        <p:spPr>
          <a:xfrm>
            <a:off x="2822303" y="3881811"/>
            <a:ext cx="2552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consumers in     countries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3447197-E16E-2549-A86E-FE4512CD8185}"/>
              </a:ext>
            </a:extLst>
          </p:cNvPr>
          <p:cNvSpPr txBox="1">
            <a:spLocks/>
          </p:cNvSpPr>
          <p:nvPr/>
        </p:nvSpPr>
        <p:spPr>
          <a:xfrm>
            <a:off x="155448" y="4343007"/>
            <a:ext cx="5239911" cy="864754"/>
          </a:xfrm>
          <a:prstGeom prst="rect">
            <a:avLst/>
          </a:prstGeom>
          <a:noFill/>
        </p:spPr>
        <p:txBody>
          <a:bodyPr vert="horz" wrap="square" lIns="457200" tIns="45720" rIns="45720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during the first quarter of 2019. This foundational data was captured via a diary where consumers provided information about all eating and drinking occasions over a 24-hour period.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B6A0072-6442-F24B-B9DE-2E043CBAC82C}"/>
              </a:ext>
            </a:extLst>
          </p:cNvPr>
          <p:cNvSpPr txBox="1">
            <a:spLocks/>
          </p:cNvSpPr>
          <p:nvPr/>
        </p:nvSpPr>
        <p:spPr>
          <a:xfrm>
            <a:off x="2350343" y="3930062"/>
            <a:ext cx="658368" cy="367225"/>
          </a:xfrm>
          <a:prstGeom prst="rect">
            <a:avLst/>
          </a:prstGeom>
          <a:noFill/>
        </p:spPr>
        <p:txBody>
          <a:bodyPr vert="horz" wrap="square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from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D4066A-1985-4B4B-B6B0-BACB466270A4}"/>
              </a:ext>
            </a:extLst>
          </p:cNvPr>
          <p:cNvSpPr txBox="1"/>
          <p:nvPr/>
        </p:nvSpPr>
        <p:spPr>
          <a:xfrm>
            <a:off x="584087" y="3398598"/>
            <a:ext cx="15424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200,000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31C16-BC4A-42E3-81C2-7DC1EC5FFC13}"/>
              </a:ext>
            </a:extLst>
          </p:cNvPr>
          <p:cNvSpPr txBox="1"/>
          <p:nvPr/>
        </p:nvSpPr>
        <p:spPr>
          <a:xfrm>
            <a:off x="2836818" y="3397507"/>
            <a:ext cx="13324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40,000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E35596-2B89-40F8-A23E-CCD5836ED0E5}"/>
              </a:ext>
            </a:extLst>
          </p:cNvPr>
          <p:cNvSpPr txBox="1"/>
          <p:nvPr/>
        </p:nvSpPr>
        <p:spPr>
          <a:xfrm>
            <a:off x="4074071" y="3888784"/>
            <a:ext cx="359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6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4137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872" y="1494845"/>
            <a:ext cx="5241128" cy="4182474"/>
          </a:xfrm>
          <a:prstGeom prst="rect">
            <a:avLst/>
          </a:prstGeom>
        </p:spPr>
      </p:pic>
      <p:sp>
        <p:nvSpPr>
          <p:cNvPr id="22" name="Rectangle 20"/>
          <p:cNvSpPr/>
          <p:nvPr/>
        </p:nvSpPr>
        <p:spPr>
          <a:xfrm flipH="1">
            <a:off x="6934878" y="1406769"/>
            <a:ext cx="2550316" cy="42705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">
                <a:schemeClr val="bg1">
                  <a:alpha val="50000"/>
                </a:schemeClr>
              </a:gs>
              <a:gs pos="60000">
                <a:srgbClr val="FFFFFF">
                  <a:alpha val="80000"/>
                </a:srgbClr>
              </a:gs>
              <a:gs pos="30000">
                <a:schemeClr val="bg1">
                  <a:alpha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&amp; Method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26720" y="1229051"/>
            <a:ext cx="7345679" cy="165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Respondents represented in this report completed a 19-minute online interview. The interview included a consumption occasion diary providing information about all eating and drinking occasions over a 24-hour period.</a:t>
            </a:r>
          </a:p>
        </p:txBody>
      </p:sp>
      <p:sp>
        <p:nvSpPr>
          <p:cNvPr id="2" name="Table 17">
            <a:extLst>
              <a:ext uri="{FF2B5EF4-FFF2-40B4-BE49-F238E27FC236}">
                <a16:creationId xmlns:a16="http://schemas.microsoft.com/office/drawing/2014/main" id="{6C967575-E20A-459F-A276-2B6FB3F8D1D6}"/>
              </a:ext>
            </a:extLst>
          </p:cNvPr>
          <p:cNvSpPr txBox="1"/>
          <p:nvPr/>
        </p:nvSpPr>
        <p:spPr>
          <a:xfrm>
            <a:off x="1099090" y="3710524"/>
            <a:ext cx="190319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rPr>
              <a:t>SAMPLE SIZE</a:t>
            </a:r>
            <a:endParaRPr lang="en-IN" sz="1400" dirty="0"/>
          </a:p>
        </p:txBody>
      </p:sp>
      <p:sp>
        <p:nvSpPr>
          <p:cNvPr id="20" name="Title 3"/>
          <p:cNvSpPr txBox="1">
            <a:spLocks/>
          </p:cNvSpPr>
          <p:nvPr/>
        </p:nvSpPr>
        <p:spPr>
          <a:xfrm>
            <a:off x="1099090" y="4964243"/>
            <a:ext cx="6204114" cy="9787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Census controls were implemented to ensure representivity among the Rep sample. When viewed as a total population, children age 4-12 and adults/teens age 13-70 have been weighted to match population proportions.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B1348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1099090" y="3710524"/>
          <a:ext cx="36576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392924055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35860953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400" b="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TOTAL</a:t>
                      </a:r>
                      <a:r>
                        <a:rPr lang="en-US" sz="14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 AGE 4-70</a:t>
                      </a:r>
                      <a:endParaRPr lang="en-US" sz="14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6379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0" kern="120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Consumption Occasions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DB1348"/>
                          </a:solidFill>
                          <a:latin typeface="+mj-lt"/>
                          <a:ea typeface="+mj-ea"/>
                          <a:cs typeface="+mj-cs"/>
                        </a:rPr>
                        <a:t>36,905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0760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0" kern="120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Respondents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DB1348"/>
                          </a:solidFill>
                          <a:latin typeface="+mj-lt"/>
                          <a:ea typeface="+mj-ea"/>
                          <a:cs typeface="+mj-cs"/>
                        </a:rPr>
                        <a:t>8,769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204601"/>
                  </a:ext>
                </a:extLst>
              </a:tr>
            </a:tbl>
          </a:graphicData>
        </a:graphic>
      </p:graphicFrame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89804AF-911F-9948-8372-E0362EA175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39" y="4397718"/>
            <a:ext cx="566525" cy="5665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67766B-4C3B-284B-B052-09CBA2889F7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119" y="3936740"/>
            <a:ext cx="460978" cy="4609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9082B6-5095-5E49-9764-8F815EB6274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140" y="5056961"/>
            <a:ext cx="526958" cy="526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939B7D-7941-4CE0-B9BE-A26C01B64739}"/>
              </a:ext>
            </a:extLst>
          </p:cNvPr>
          <p:cNvSpPr txBox="1"/>
          <p:nvPr/>
        </p:nvSpPr>
        <p:spPr>
          <a:xfrm>
            <a:off x="502920" y="2898904"/>
            <a:ext cx="652415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cs typeface="+mn-cs"/>
              </a:rPr>
              <a:t>Time Period: </a:t>
            </a:r>
            <a:r>
              <a:rPr lang="en-US" dirty="0">
                <a:solidFill>
                  <a:prstClr val="black"/>
                </a:solidFill>
                <a:latin typeface="Franklin Gothic Medium Cond"/>
              </a:rPr>
              <a:t>&lt;&gt;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 Con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77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Kellogg’s </a:t>
            </a:r>
            <a:br>
              <a:rPr lang="en-US" dirty="0"/>
            </a:br>
            <a:r>
              <a:rPr lang="en-US" dirty="0"/>
              <a:t>Eating Occasion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55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0"/>
          <p:cNvGrpSpPr>
            <a:grpSpLocks noChangeAspect="1"/>
          </p:cNvGrpSpPr>
          <p:nvPr/>
        </p:nvGrpSpPr>
        <p:grpSpPr bwMode="auto">
          <a:xfrm>
            <a:off x="2773242" y="3065222"/>
            <a:ext cx="6467332" cy="3131439"/>
            <a:chOff x="1689" y="1795"/>
            <a:chExt cx="4302" cy="2083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" y="1796"/>
              <a:ext cx="1916" cy="2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2" name="Picture 1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2" y="2055"/>
              <a:ext cx="2016" cy="1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689" y="3855"/>
              <a:ext cx="4302" cy="13"/>
            </a:xfrm>
            <a:custGeom>
              <a:avLst/>
              <a:gdLst>
                <a:gd name="T0" fmla="*/ 4295 w 4302"/>
                <a:gd name="T1" fmla="*/ 13 h 13"/>
                <a:gd name="T2" fmla="*/ 7 w 4302"/>
                <a:gd name="T3" fmla="*/ 13 h 13"/>
                <a:gd name="T4" fmla="*/ 7 w 4302"/>
                <a:gd name="T5" fmla="*/ 13 h 13"/>
                <a:gd name="T6" fmla="*/ 4 w 4302"/>
                <a:gd name="T7" fmla="*/ 12 h 13"/>
                <a:gd name="T8" fmla="*/ 2 w 4302"/>
                <a:gd name="T9" fmla="*/ 11 h 13"/>
                <a:gd name="T10" fmla="*/ 1 w 4302"/>
                <a:gd name="T11" fmla="*/ 9 h 13"/>
                <a:gd name="T12" fmla="*/ 0 w 4302"/>
                <a:gd name="T13" fmla="*/ 6 h 13"/>
                <a:gd name="T14" fmla="*/ 0 w 4302"/>
                <a:gd name="T15" fmla="*/ 6 h 13"/>
                <a:gd name="T16" fmla="*/ 1 w 4302"/>
                <a:gd name="T17" fmla="*/ 3 h 13"/>
                <a:gd name="T18" fmla="*/ 2 w 4302"/>
                <a:gd name="T19" fmla="*/ 2 h 13"/>
                <a:gd name="T20" fmla="*/ 4 w 4302"/>
                <a:gd name="T21" fmla="*/ 0 h 13"/>
                <a:gd name="T22" fmla="*/ 7 w 4302"/>
                <a:gd name="T23" fmla="*/ 0 h 13"/>
                <a:gd name="T24" fmla="*/ 4295 w 4302"/>
                <a:gd name="T25" fmla="*/ 0 h 13"/>
                <a:gd name="T26" fmla="*/ 4295 w 4302"/>
                <a:gd name="T27" fmla="*/ 0 h 13"/>
                <a:gd name="T28" fmla="*/ 4298 w 4302"/>
                <a:gd name="T29" fmla="*/ 0 h 13"/>
                <a:gd name="T30" fmla="*/ 4300 w 4302"/>
                <a:gd name="T31" fmla="*/ 2 h 13"/>
                <a:gd name="T32" fmla="*/ 4301 w 4302"/>
                <a:gd name="T33" fmla="*/ 3 h 13"/>
                <a:gd name="T34" fmla="*/ 4302 w 4302"/>
                <a:gd name="T35" fmla="*/ 6 h 13"/>
                <a:gd name="T36" fmla="*/ 4302 w 4302"/>
                <a:gd name="T37" fmla="*/ 6 h 13"/>
                <a:gd name="T38" fmla="*/ 4301 w 4302"/>
                <a:gd name="T39" fmla="*/ 9 h 13"/>
                <a:gd name="T40" fmla="*/ 4300 w 4302"/>
                <a:gd name="T41" fmla="*/ 11 h 13"/>
                <a:gd name="T42" fmla="*/ 4298 w 4302"/>
                <a:gd name="T43" fmla="*/ 12 h 13"/>
                <a:gd name="T44" fmla="*/ 4295 w 4302"/>
                <a:gd name="T45" fmla="*/ 13 h 13"/>
                <a:gd name="T46" fmla="*/ 4295 w 4302"/>
                <a:gd name="T4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02" h="13">
                  <a:moveTo>
                    <a:pt x="4295" y="13"/>
                  </a:moveTo>
                  <a:lnTo>
                    <a:pt x="7" y="13"/>
                  </a:lnTo>
                  <a:lnTo>
                    <a:pt x="7" y="13"/>
                  </a:lnTo>
                  <a:lnTo>
                    <a:pt x="4" y="12"/>
                  </a:lnTo>
                  <a:lnTo>
                    <a:pt x="2" y="11"/>
                  </a:lnTo>
                  <a:lnTo>
                    <a:pt x="1" y="9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0"/>
                  </a:lnTo>
                  <a:lnTo>
                    <a:pt x="7" y="0"/>
                  </a:lnTo>
                  <a:lnTo>
                    <a:pt x="4295" y="0"/>
                  </a:lnTo>
                  <a:lnTo>
                    <a:pt x="4295" y="0"/>
                  </a:lnTo>
                  <a:lnTo>
                    <a:pt x="4298" y="0"/>
                  </a:lnTo>
                  <a:lnTo>
                    <a:pt x="4300" y="2"/>
                  </a:lnTo>
                  <a:lnTo>
                    <a:pt x="4301" y="3"/>
                  </a:lnTo>
                  <a:lnTo>
                    <a:pt x="4302" y="6"/>
                  </a:lnTo>
                  <a:lnTo>
                    <a:pt x="4302" y="6"/>
                  </a:lnTo>
                  <a:lnTo>
                    <a:pt x="4301" y="9"/>
                  </a:lnTo>
                  <a:lnTo>
                    <a:pt x="4300" y="11"/>
                  </a:lnTo>
                  <a:lnTo>
                    <a:pt x="4298" y="12"/>
                  </a:lnTo>
                  <a:lnTo>
                    <a:pt x="4295" y="13"/>
                  </a:lnTo>
                  <a:lnTo>
                    <a:pt x="4295" y="13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3784" y="1795"/>
              <a:ext cx="35" cy="9"/>
            </a:xfrm>
            <a:custGeom>
              <a:avLst/>
              <a:gdLst>
                <a:gd name="T0" fmla="*/ 4 w 35"/>
                <a:gd name="T1" fmla="*/ 9 h 9"/>
                <a:gd name="T2" fmla="*/ 4 w 35"/>
                <a:gd name="T3" fmla="*/ 9 h 9"/>
                <a:gd name="T4" fmla="*/ 3 w 35"/>
                <a:gd name="T5" fmla="*/ 9 h 9"/>
                <a:gd name="T6" fmla="*/ 1 w 35"/>
                <a:gd name="T7" fmla="*/ 8 h 9"/>
                <a:gd name="T8" fmla="*/ 0 w 35"/>
                <a:gd name="T9" fmla="*/ 7 h 9"/>
                <a:gd name="T10" fmla="*/ 0 w 35"/>
                <a:gd name="T11" fmla="*/ 4 h 9"/>
                <a:gd name="T12" fmla="*/ 0 w 35"/>
                <a:gd name="T13" fmla="*/ 4 h 9"/>
                <a:gd name="T14" fmla="*/ 0 w 35"/>
                <a:gd name="T15" fmla="*/ 3 h 9"/>
                <a:gd name="T16" fmla="*/ 1 w 35"/>
                <a:gd name="T17" fmla="*/ 1 h 9"/>
                <a:gd name="T18" fmla="*/ 2 w 35"/>
                <a:gd name="T19" fmla="*/ 0 h 9"/>
                <a:gd name="T20" fmla="*/ 4 w 35"/>
                <a:gd name="T21" fmla="*/ 0 h 9"/>
                <a:gd name="T22" fmla="*/ 4 w 35"/>
                <a:gd name="T23" fmla="*/ 0 h 9"/>
                <a:gd name="T24" fmla="*/ 31 w 35"/>
                <a:gd name="T25" fmla="*/ 0 h 9"/>
                <a:gd name="T26" fmla="*/ 31 w 35"/>
                <a:gd name="T27" fmla="*/ 0 h 9"/>
                <a:gd name="T28" fmla="*/ 31 w 35"/>
                <a:gd name="T29" fmla="*/ 0 h 9"/>
                <a:gd name="T30" fmla="*/ 31 w 35"/>
                <a:gd name="T31" fmla="*/ 0 h 9"/>
                <a:gd name="T32" fmla="*/ 33 w 35"/>
                <a:gd name="T33" fmla="*/ 0 h 9"/>
                <a:gd name="T34" fmla="*/ 34 w 35"/>
                <a:gd name="T35" fmla="*/ 1 h 9"/>
                <a:gd name="T36" fmla="*/ 35 w 35"/>
                <a:gd name="T37" fmla="*/ 2 h 9"/>
                <a:gd name="T38" fmla="*/ 35 w 35"/>
                <a:gd name="T39" fmla="*/ 4 h 9"/>
                <a:gd name="T40" fmla="*/ 35 w 35"/>
                <a:gd name="T41" fmla="*/ 4 h 9"/>
                <a:gd name="T42" fmla="*/ 35 w 35"/>
                <a:gd name="T43" fmla="*/ 6 h 9"/>
                <a:gd name="T44" fmla="*/ 34 w 35"/>
                <a:gd name="T45" fmla="*/ 7 h 9"/>
                <a:gd name="T46" fmla="*/ 33 w 35"/>
                <a:gd name="T47" fmla="*/ 8 h 9"/>
                <a:gd name="T48" fmla="*/ 31 w 35"/>
                <a:gd name="T49" fmla="*/ 9 h 9"/>
                <a:gd name="T50" fmla="*/ 31 w 35"/>
                <a:gd name="T51" fmla="*/ 9 h 9"/>
                <a:gd name="T52" fmla="*/ 4 w 35"/>
                <a:gd name="T53" fmla="*/ 9 h 9"/>
                <a:gd name="T54" fmla="*/ 4 w 35"/>
                <a:gd name="T55" fmla="*/ 9 h 9"/>
                <a:gd name="T56" fmla="*/ 4 w 35"/>
                <a:gd name="T57" fmla="*/ 9 h 9"/>
                <a:gd name="T58" fmla="*/ 4 w 35"/>
                <a:gd name="T5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9">
                  <a:moveTo>
                    <a:pt x="4" y="9"/>
                  </a:moveTo>
                  <a:lnTo>
                    <a:pt x="4" y="9"/>
                  </a:lnTo>
                  <a:lnTo>
                    <a:pt x="3" y="9"/>
                  </a:lnTo>
                  <a:lnTo>
                    <a:pt x="1" y="8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4" y="1"/>
                  </a:lnTo>
                  <a:lnTo>
                    <a:pt x="35" y="2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5" y="6"/>
                  </a:lnTo>
                  <a:lnTo>
                    <a:pt x="34" y="7"/>
                  </a:lnTo>
                  <a:lnTo>
                    <a:pt x="33" y="8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1773" y="3805"/>
              <a:ext cx="9" cy="35"/>
            </a:xfrm>
            <a:custGeom>
              <a:avLst/>
              <a:gdLst>
                <a:gd name="T0" fmla="*/ 5 w 9"/>
                <a:gd name="T1" fmla="*/ 35 h 35"/>
                <a:gd name="T2" fmla="*/ 5 w 9"/>
                <a:gd name="T3" fmla="*/ 35 h 35"/>
                <a:gd name="T4" fmla="*/ 5 w 9"/>
                <a:gd name="T5" fmla="*/ 35 h 35"/>
                <a:gd name="T6" fmla="*/ 5 w 9"/>
                <a:gd name="T7" fmla="*/ 35 h 35"/>
                <a:gd name="T8" fmla="*/ 2 w 9"/>
                <a:gd name="T9" fmla="*/ 35 h 35"/>
                <a:gd name="T10" fmla="*/ 1 w 9"/>
                <a:gd name="T11" fmla="*/ 34 h 35"/>
                <a:gd name="T12" fmla="*/ 0 w 9"/>
                <a:gd name="T13" fmla="*/ 32 h 35"/>
                <a:gd name="T14" fmla="*/ 0 w 9"/>
                <a:gd name="T15" fmla="*/ 31 h 35"/>
                <a:gd name="T16" fmla="*/ 0 w 9"/>
                <a:gd name="T17" fmla="*/ 31 h 35"/>
                <a:gd name="T18" fmla="*/ 0 w 9"/>
                <a:gd name="T19" fmla="*/ 4 h 35"/>
                <a:gd name="T20" fmla="*/ 0 w 9"/>
                <a:gd name="T21" fmla="*/ 4 h 35"/>
                <a:gd name="T22" fmla="*/ 1 w 9"/>
                <a:gd name="T23" fmla="*/ 2 h 35"/>
                <a:gd name="T24" fmla="*/ 2 w 9"/>
                <a:gd name="T25" fmla="*/ 1 h 35"/>
                <a:gd name="T26" fmla="*/ 3 w 9"/>
                <a:gd name="T27" fmla="*/ 0 h 35"/>
                <a:gd name="T28" fmla="*/ 5 w 9"/>
                <a:gd name="T29" fmla="*/ 0 h 35"/>
                <a:gd name="T30" fmla="*/ 5 w 9"/>
                <a:gd name="T31" fmla="*/ 0 h 35"/>
                <a:gd name="T32" fmla="*/ 7 w 9"/>
                <a:gd name="T33" fmla="*/ 0 h 35"/>
                <a:gd name="T34" fmla="*/ 8 w 9"/>
                <a:gd name="T35" fmla="*/ 1 h 35"/>
                <a:gd name="T36" fmla="*/ 9 w 9"/>
                <a:gd name="T37" fmla="*/ 2 h 35"/>
                <a:gd name="T38" fmla="*/ 9 w 9"/>
                <a:gd name="T39" fmla="*/ 4 h 35"/>
                <a:gd name="T40" fmla="*/ 9 w 9"/>
                <a:gd name="T41" fmla="*/ 4 h 35"/>
                <a:gd name="T42" fmla="*/ 9 w 9"/>
                <a:gd name="T43" fmla="*/ 31 h 35"/>
                <a:gd name="T44" fmla="*/ 9 w 9"/>
                <a:gd name="T45" fmla="*/ 31 h 35"/>
                <a:gd name="T46" fmla="*/ 9 w 9"/>
                <a:gd name="T47" fmla="*/ 32 h 35"/>
                <a:gd name="T48" fmla="*/ 8 w 9"/>
                <a:gd name="T49" fmla="*/ 34 h 35"/>
                <a:gd name="T50" fmla="*/ 6 w 9"/>
                <a:gd name="T51" fmla="*/ 35 h 35"/>
                <a:gd name="T52" fmla="*/ 5 w 9"/>
                <a:gd name="T53" fmla="*/ 35 h 35"/>
                <a:gd name="T54" fmla="*/ 5 w 9"/>
                <a:gd name="T5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" h="35">
                  <a:moveTo>
                    <a:pt x="5" y="35"/>
                  </a:move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1" y="34"/>
                  </a:lnTo>
                  <a:lnTo>
                    <a:pt x="0" y="32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8" y="1"/>
                  </a:lnTo>
                  <a:lnTo>
                    <a:pt x="9" y="2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2"/>
                  </a:lnTo>
                  <a:lnTo>
                    <a:pt x="8" y="34"/>
                  </a:lnTo>
                  <a:lnTo>
                    <a:pt x="6" y="35"/>
                  </a:lnTo>
                  <a:lnTo>
                    <a:pt x="5" y="35"/>
                  </a:lnTo>
                  <a:lnTo>
                    <a:pt x="5" y="35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3806" y="1795"/>
              <a:ext cx="35" cy="9"/>
            </a:xfrm>
            <a:custGeom>
              <a:avLst/>
              <a:gdLst>
                <a:gd name="T0" fmla="*/ 31 w 35"/>
                <a:gd name="T1" fmla="*/ 9 h 9"/>
                <a:gd name="T2" fmla="*/ 31 w 35"/>
                <a:gd name="T3" fmla="*/ 9 h 9"/>
                <a:gd name="T4" fmla="*/ 33 w 35"/>
                <a:gd name="T5" fmla="*/ 9 h 9"/>
                <a:gd name="T6" fmla="*/ 34 w 35"/>
                <a:gd name="T7" fmla="*/ 8 h 9"/>
                <a:gd name="T8" fmla="*/ 35 w 35"/>
                <a:gd name="T9" fmla="*/ 7 h 9"/>
                <a:gd name="T10" fmla="*/ 35 w 35"/>
                <a:gd name="T11" fmla="*/ 4 h 9"/>
                <a:gd name="T12" fmla="*/ 35 w 35"/>
                <a:gd name="T13" fmla="*/ 4 h 9"/>
                <a:gd name="T14" fmla="*/ 35 w 35"/>
                <a:gd name="T15" fmla="*/ 3 h 9"/>
                <a:gd name="T16" fmla="*/ 34 w 35"/>
                <a:gd name="T17" fmla="*/ 1 h 9"/>
                <a:gd name="T18" fmla="*/ 33 w 35"/>
                <a:gd name="T19" fmla="*/ 0 h 9"/>
                <a:gd name="T20" fmla="*/ 31 w 35"/>
                <a:gd name="T21" fmla="*/ 0 h 9"/>
                <a:gd name="T22" fmla="*/ 31 w 35"/>
                <a:gd name="T23" fmla="*/ 0 h 9"/>
                <a:gd name="T24" fmla="*/ 4 w 35"/>
                <a:gd name="T25" fmla="*/ 0 h 9"/>
                <a:gd name="T26" fmla="*/ 4 w 35"/>
                <a:gd name="T27" fmla="*/ 0 h 9"/>
                <a:gd name="T28" fmla="*/ 4 w 35"/>
                <a:gd name="T29" fmla="*/ 0 h 9"/>
                <a:gd name="T30" fmla="*/ 4 w 35"/>
                <a:gd name="T31" fmla="*/ 0 h 9"/>
                <a:gd name="T32" fmla="*/ 3 w 35"/>
                <a:gd name="T33" fmla="*/ 0 h 9"/>
                <a:gd name="T34" fmla="*/ 1 w 35"/>
                <a:gd name="T35" fmla="*/ 1 h 9"/>
                <a:gd name="T36" fmla="*/ 1 w 35"/>
                <a:gd name="T37" fmla="*/ 2 h 9"/>
                <a:gd name="T38" fmla="*/ 0 w 35"/>
                <a:gd name="T39" fmla="*/ 4 h 9"/>
                <a:gd name="T40" fmla="*/ 0 w 35"/>
                <a:gd name="T41" fmla="*/ 4 h 9"/>
                <a:gd name="T42" fmla="*/ 1 w 35"/>
                <a:gd name="T43" fmla="*/ 6 h 9"/>
                <a:gd name="T44" fmla="*/ 1 w 35"/>
                <a:gd name="T45" fmla="*/ 7 h 9"/>
                <a:gd name="T46" fmla="*/ 3 w 35"/>
                <a:gd name="T47" fmla="*/ 8 h 9"/>
                <a:gd name="T48" fmla="*/ 4 w 35"/>
                <a:gd name="T49" fmla="*/ 9 h 9"/>
                <a:gd name="T50" fmla="*/ 4 w 35"/>
                <a:gd name="T51" fmla="*/ 9 h 9"/>
                <a:gd name="T52" fmla="*/ 31 w 35"/>
                <a:gd name="T53" fmla="*/ 9 h 9"/>
                <a:gd name="T54" fmla="*/ 31 w 35"/>
                <a:gd name="T55" fmla="*/ 9 h 9"/>
                <a:gd name="T56" fmla="*/ 31 w 35"/>
                <a:gd name="T57" fmla="*/ 9 h 9"/>
                <a:gd name="T58" fmla="*/ 31 w 35"/>
                <a:gd name="T5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9">
                  <a:moveTo>
                    <a:pt x="31" y="9"/>
                  </a:moveTo>
                  <a:lnTo>
                    <a:pt x="31" y="9"/>
                  </a:lnTo>
                  <a:lnTo>
                    <a:pt x="33" y="9"/>
                  </a:lnTo>
                  <a:lnTo>
                    <a:pt x="34" y="8"/>
                  </a:lnTo>
                  <a:lnTo>
                    <a:pt x="35" y="7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5" y="3"/>
                  </a:lnTo>
                  <a:lnTo>
                    <a:pt x="34" y="1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6"/>
                  </a:lnTo>
                  <a:lnTo>
                    <a:pt x="1" y="7"/>
                  </a:lnTo>
                  <a:lnTo>
                    <a:pt x="3" y="8"/>
                  </a:lnTo>
                  <a:lnTo>
                    <a:pt x="4" y="9"/>
                  </a:lnTo>
                  <a:lnTo>
                    <a:pt x="4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5843" y="3805"/>
              <a:ext cx="10" cy="35"/>
            </a:xfrm>
            <a:custGeom>
              <a:avLst/>
              <a:gdLst>
                <a:gd name="T0" fmla="*/ 5 w 10"/>
                <a:gd name="T1" fmla="*/ 35 h 35"/>
                <a:gd name="T2" fmla="*/ 5 w 10"/>
                <a:gd name="T3" fmla="*/ 35 h 35"/>
                <a:gd name="T4" fmla="*/ 5 w 10"/>
                <a:gd name="T5" fmla="*/ 35 h 35"/>
                <a:gd name="T6" fmla="*/ 5 w 10"/>
                <a:gd name="T7" fmla="*/ 35 h 35"/>
                <a:gd name="T8" fmla="*/ 6 w 10"/>
                <a:gd name="T9" fmla="*/ 35 h 35"/>
                <a:gd name="T10" fmla="*/ 7 w 10"/>
                <a:gd name="T11" fmla="*/ 34 h 35"/>
                <a:gd name="T12" fmla="*/ 9 w 10"/>
                <a:gd name="T13" fmla="*/ 32 h 35"/>
                <a:gd name="T14" fmla="*/ 10 w 10"/>
                <a:gd name="T15" fmla="*/ 31 h 35"/>
                <a:gd name="T16" fmla="*/ 10 w 10"/>
                <a:gd name="T17" fmla="*/ 31 h 35"/>
                <a:gd name="T18" fmla="*/ 9 w 10"/>
                <a:gd name="T19" fmla="*/ 4 h 35"/>
                <a:gd name="T20" fmla="*/ 9 w 10"/>
                <a:gd name="T21" fmla="*/ 4 h 35"/>
                <a:gd name="T22" fmla="*/ 9 w 10"/>
                <a:gd name="T23" fmla="*/ 2 h 35"/>
                <a:gd name="T24" fmla="*/ 7 w 10"/>
                <a:gd name="T25" fmla="*/ 1 h 35"/>
                <a:gd name="T26" fmla="*/ 6 w 10"/>
                <a:gd name="T27" fmla="*/ 0 h 35"/>
                <a:gd name="T28" fmla="*/ 4 w 10"/>
                <a:gd name="T29" fmla="*/ 0 h 35"/>
                <a:gd name="T30" fmla="*/ 4 w 10"/>
                <a:gd name="T31" fmla="*/ 0 h 35"/>
                <a:gd name="T32" fmla="*/ 2 w 10"/>
                <a:gd name="T33" fmla="*/ 0 h 35"/>
                <a:gd name="T34" fmla="*/ 1 w 10"/>
                <a:gd name="T35" fmla="*/ 1 h 35"/>
                <a:gd name="T36" fmla="*/ 0 w 10"/>
                <a:gd name="T37" fmla="*/ 2 h 35"/>
                <a:gd name="T38" fmla="*/ 0 w 10"/>
                <a:gd name="T39" fmla="*/ 4 h 35"/>
                <a:gd name="T40" fmla="*/ 0 w 10"/>
                <a:gd name="T41" fmla="*/ 4 h 35"/>
                <a:gd name="T42" fmla="*/ 1 w 10"/>
                <a:gd name="T43" fmla="*/ 31 h 35"/>
                <a:gd name="T44" fmla="*/ 1 w 10"/>
                <a:gd name="T45" fmla="*/ 31 h 35"/>
                <a:gd name="T46" fmla="*/ 1 w 10"/>
                <a:gd name="T47" fmla="*/ 32 h 35"/>
                <a:gd name="T48" fmla="*/ 2 w 10"/>
                <a:gd name="T49" fmla="*/ 34 h 35"/>
                <a:gd name="T50" fmla="*/ 3 w 10"/>
                <a:gd name="T51" fmla="*/ 35 h 35"/>
                <a:gd name="T52" fmla="*/ 5 w 10"/>
                <a:gd name="T53" fmla="*/ 35 h 35"/>
                <a:gd name="T54" fmla="*/ 5 w 10"/>
                <a:gd name="T5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" h="35">
                  <a:moveTo>
                    <a:pt x="5" y="35"/>
                  </a:move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6" y="35"/>
                  </a:lnTo>
                  <a:lnTo>
                    <a:pt x="7" y="34"/>
                  </a:lnTo>
                  <a:lnTo>
                    <a:pt x="9" y="32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31"/>
                  </a:lnTo>
                  <a:lnTo>
                    <a:pt x="1" y="31"/>
                  </a:lnTo>
                  <a:lnTo>
                    <a:pt x="1" y="32"/>
                  </a:lnTo>
                  <a:lnTo>
                    <a:pt x="2" y="34"/>
                  </a:lnTo>
                  <a:lnTo>
                    <a:pt x="3" y="35"/>
                  </a:lnTo>
                  <a:lnTo>
                    <a:pt x="5" y="35"/>
                  </a:lnTo>
                  <a:lnTo>
                    <a:pt x="5" y="35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aphicFrame>
        <p:nvGraphicFramePr>
          <p:cNvPr id="7" name="Chart 6"/>
          <p:cNvGraphicFramePr/>
          <p:nvPr/>
        </p:nvGraphicFramePr>
        <p:xfrm>
          <a:off x="515134" y="1900720"/>
          <a:ext cx="10834406" cy="8536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0" name="Slide Number Placeholder 2"/>
          <p:cNvSpPr txBox="1">
            <a:spLocks/>
          </p:cNvSpPr>
          <p:nvPr/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59" name="Chart 158"/>
          <p:cNvGraphicFramePr/>
          <p:nvPr/>
        </p:nvGraphicFramePr>
        <p:xfrm>
          <a:off x="4689183" y="-141975"/>
          <a:ext cx="1449682" cy="966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1" name="Chart 170"/>
          <p:cNvGraphicFramePr/>
          <p:nvPr/>
        </p:nvGraphicFramePr>
        <p:xfrm>
          <a:off x="4687754" y="1016032"/>
          <a:ext cx="1449682" cy="966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04" name="Occasion 11"/>
          <p:cNvSpPr/>
          <p:nvPr/>
        </p:nvSpPr>
        <p:spPr>
          <a:xfrm>
            <a:off x="8881404" y="3759551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3%</a:t>
            </a:r>
          </a:p>
        </p:txBody>
      </p:sp>
      <p:sp>
        <p:nvSpPr>
          <p:cNvPr id="205" name="Occasion 10"/>
          <p:cNvSpPr/>
          <p:nvPr/>
        </p:nvSpPr>
        <p:spPr>
          <a:xfrm>
            <a:off x="8064894" y="2912871"/>
            <a:ext cx="463212" cy="4606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19%</a:t>
            </a:r>
          </a:p>
        </p:txBody>
      </p:sp>
      <p:sp>
        <p:nvSpPr>
          <p:cNvPr id="208" name="Occasion 2"/>
          <p:cNvSpPr/>
          <p:nvPr/>
        </p:nvSpPr>
        <p:spPr>
          <a:xfrm>
            <a:off x="1971722" y="5024323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9%</a:t>
            </a:r>
          </a:p>
        </p:txBody>
      </p:sp>
      <p:sp>
        <p:nvSpPr>
          <p:cNvPr id="210" name="Occasion 1"/>
          <p:cNvSpPr/>
          <p:nvPr/>
        </p:nvSpPr>
        <p:spPr>
          <a:xfrm>
            <a:off x="1882936" y="5724216"/>
            <a:ext cx="463212" cy="51757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3%</a:t>
            </a:r>
          </a:p>
        </p:txBody>
      </p:sp>
      <p:sp>
        <p:nvSpPr>
          <p:cNvPr id="212" name="Occasion 12"/>
          <p:cNvSpPr/>
          <p:nvPr/>
        </p:nvSpPr>
        <p:spPr>
          <a:xfrm>
            <a:off x="9132594" y="4101088"/>
            <a:ext cx="466449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4%</a:t>
            </a:r>
          </a:p>
        </p:txBody>
      </p:sp>
      <p:sp>
        <p:nvSpPr>
          <p:cNvPr id="215" name="Occasion 13"/>
          <p:cNvSpPr/>
          <p:nvPr/>
        </p:nvSpPr>
        <p:spPr>
          <a:xfrm>
            <a:off x="9292997" y="4595732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5%</a:t>
            </a:r>
          </a:p>
        </p:txBody>
      </p:sp>
      <p:sp>
        <p:nvSpPr>
          <p:cNvPr id="222" name="Occasion 9"/>
          <p:cNvSpPr/>
          <p:nvPr/>
        </p:nvSpPr>
        <p:spPr>
          <a:xfrm>
            <a:off x="6781971" y="2238792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5%</a:t>
            </a:r>
          </a:p>
        </p:txBody>
      </p:sp>
      <p:sp>
        <p:nvSpPr>
          <p:cNvPr id="274" name="Occasion 4"/>
          <p:cNvSpPr/>
          <p:nvPr/>
        </p:nvSpPr>
        <p:spPr>
          <a:xfrm>
            <a:off x="2781821" y="3478513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2%</a:t>
            </a:r>
          </a:p>
        </p:txBody>
      </p:sp>
      <p:sp>
        <p:nvSpPr>
          <p:cNvPr id="287" name="Occasion 3"/>
          <p:cNvSpPr/>
          <p:nvPr/>
        </p:nvSpPr>
        <p:spPr>
          <a:xfrm>
            <a:off x="2421573" y="4050850"/>
            <a:ext cx="374996" cy="4678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9%</a:t>
            </a:r>
          </a:p>
        </p:txBody>
      </p:sp>
      <p:sp>
        <p:nvSpPr>
          <p:cNvPr id="288" name="Occasion 6"/>
          <p:cNvSpPr/>
          <p:nvPr/>
        </p:nvSpPr>
        <p:spPr>
          <a:xfrm>
            <a:off x="4139601" y="2428238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15%</a:t>
            </a:r>
          </a:p>
        </p:txBody>
      </p:sp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3619923" y="6565656"/>
            <a:ext cx="6309212" cy="295042"/>
          </a:xfrm>
        </p:spPr>
        <p:txBody>
          <a:bodyPr>
            <a:normAutofit fontScale="90000"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Unweighted [weighted] Base: Eating Occasions among Age 4-70                             .See notes section for more information.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When viewed as a total population, children age 4-12 and adults/teens age 13-70 have been weighted to match population proportions. </a:t>
            </a:r>
          </a:p>
        </p:txBody>
      </p:sp>
      <p:sp>
        <p:nvSpPr>
          <p:cNvPr id="2" name="Rectangle 1"/>
          <p:cNvSpPr/>
          <p:nvPr/>
        </p:nvSpPr>
        <p:spPr>
          <a:xfrm>
            <a:off x="5198570" y="6310722"/>
            <a:ext cx="718334" cy="2214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HOME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5915205" y="6308882"/>
            <a:ext cx="718334" cy="2214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AWAY</a:t>
            </a:r>
          </a:p>
        </p:txBody>
      </p:sp>
      <p:sp>
        <p:nvSpPr>
          <p:cNvPr id="162" name="Title 64"/>
          <p:cNvSpPr txBox="1">
            <a:spLocks/>
          </p:cNvSpPr>
          <p:nvPr/>
        </p:nvSpPr>
        <p:spPr>
          <a:xfrm>
            <a:off x="281482" y="161643"/>
            <a:ext cx="1133856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Kellogg’s Eating Occasion Framework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TOTAL POPULATION OF ADULTS, TEENS AND KIDS</a:t>
            </a:r>
          </a:p>
        </p:txBody>
      </p:sp>
      <p:grpSp>
        <p:nvGrpSpPr>
          <p:cNvPr id="37" name="Group 1">
            <a:extLst>
              <a:ext uri="{FF2B5EF4-FFF2-40B4-BE49-F238E27FC236}">
                <a16:creationId xmlns:a16="http://schemas.microsoft.com/office/drawing/2014/main" id="{738BE203-A325-48A1-8E8D-55454516ECA2}"/>
              </a:ext>
            </a:extLst>
          </p:cNvPr>
          <p:cNvGrpSpPr/>
          <p:nvPr/>
        </p:nvGrpSpPr>
        <p:grpSpPr>
          <a:xfrm>
            <a:off x="267061" y="5510944"/>
            <a:ext cx="1310151" cy="821746"/>
            <a:chOff x="267061" y="5390624"/>
            <a:chExt cx="1310151" cy="821746"/>
          </a:xfrm>
        </p:grpSpPr>
        <p:graphicFrame>
          <p:nvGraphicFramePr>
            <p:cNvPr id="123" name="Chart 1"/>
            <p:cNvGraphicFramePr/>
            <p:nvPr/>
          </p:nvGraphicFramePr>
          <p:xfrm>
            <a:off x="584391" y="5677393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233" name="Title 1"/>
            <p:cNvSpPr txBox="1"/>
            <p:nvPr/>
          </p:nvSpPr>
          <p:spPr>
            <a:xfrm>
              <a:off x="267061" y="5390624"/>
              <a:ext cx="1310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EARLY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MORNING BITE</a:t>
              </a:r>
            </a:p>
          </p:txBody>
        </p:sp>
        <p:sp>
          <p:nvSpPr>
            <p:cNvPr id="6" name="Value 1"/>
            <p:cNvSpPr txBox="1"/>
            <p:nvPr/>
          </p:nvSpPr>
          <p:spPr>
            <a:xfrm>
              <a:off x="289078" y="5801725"/>
              <a:ext cx="490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68%</a:t>
              </a:r>
            </a:p>
          </p:txBody>
        </p:sp>
      </p:grpSp>
      <p:grpSp>
        <p:nvGrpSpPr>
          <p:cNvPr id="38" name="Group 2">
            <a:extLst>
              <a:ext uri="{FF2B5EF4-FFF2-40B4-BE49-F238E27FC236}">
                <a16:creationId xmlns:a16="http://schemas.microsoft.com/office/drawing/2014/main" id="{75A9CF03-BB9F-4F06-813F-422374BD5662}"/>
              </a:ext>
            </a:extLst>
          </p:cNvPr>
          <p:cNvGrpSpPr/>
          <p:nvPr/>
        </p:nvGrpSpPr>
        <p:grpSpPr>
          <a:xfrm>
            <a:off x="362786" y="4523044"/>
            <a:ext cx="1661936" cy="847707"/>
            <a:chOff x="362786" y="4402724"/>
            <a:chExt cx="1661936" cy="847707"/>
          </a:xfrm>
        </p:grpSpPr>
        <p:sp>
          <p:nvSpPr>
            <p:cNvPr id="134" name="Title 2"/>
            <p:cNvSpPr txBox="1"/>
            <p:nvPr/>
          </p:nvSpPr>
          <p:spPr>
            <a:xfrm>
              <a:off x="362786" y="4402724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8451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BREAKFAST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8451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8451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FOR ONE</a:t>
              </a:r>
            </a:p>
          </p:txBody>
        </p:sp>
        <p:graphicFrame>
          <p:nvGraphicFramePr>
            <p:cNvPr id="140" name="Chart 2"/>
            <p:cNvGraphicFramePr/>
            <p:nvPr/>
          </p:nvGraphicFramePr>
          <p:xfrm>
            <a:off x="664946" y="4695722"/>
            <a:ext cx="959242" cy="5547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115" name="Value 2"/>
            <p:cNvSpPr txBox="1"/>
            <p:nvPr/>
          </p:nvSpPr>
          <p:spPr>
            <a:xfrm>
              <a:off x="381184" y="4824124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94%</a:t>
              </a:r>
            </a:p>
          </p:txBody>
        </p:sp>
      </p:grpSp>
      <p:grpSp>
        <p:nvGrpSpPr>
          <p:cNvPr id="39" name="Group 3">
            <a:extLst>
              <a:ext uri="{FF2B5EF4-FFF2-40B4-BE49-F238E27FC236}">
                <a16:creationId xmlns:a16="http://schemas.microsoft.com/office/drawing/2014/main" id="{709A0207-EF01-49EB-B679-C4CA3AA4DDC9}"/>
              </a:ext>
            </a:extLst>
          </p:cNvPr>
          <p:cNvGrpSpPr/>
          <p:nvPr/>
        </p:nvGrpSpPr>
        <p:grpSpPr>
          <a:xfrm>
            <a:off x="781788" y="3580313"/>
            <a:ext cx="1661936" cy="798818"/>
            <a:chOff x="781788" y="3459993"/>
            <a:chExt cx="1661936" cy="798818"/>
          </a:xfrm>
        </p:grpSpPr>
        <p:graphicFrame>
          <p:nvGraphicFramePr>
            <p:cNvPr id="147" name="Chart 3"/>
            <p:cNvGraphicFramePr/>
            <p:nvPr/>
          </p:nvGraphicFramePr>
          <p:xfrm>
            <a:off x="1122720" y="3723834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234" name="Title 3"/>
            <p:cNvSpPr txBox="1"/>
            <p:nvPr/>
          </p:nvSpPr>
          <p:spPr>
            <a:xfrm>
              <a:off x="781788" y="3459993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FAMILY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BREAKFAST</a:t>
              </a:r>
            </a:p>
          </p:txBody>
        </p:sp>
        <p:sp>
          <p:nvSpPr>
            <p:cNvPr id="116" name="Value 3"/>
            <p:cNvSpPr txBox="1"/>
            <p:nvPr/>
          </p:nvSpPr>
          <p:spPr>
            <a:xfrm>
              <a:off x="785503" y="3854505"/>
              <a:ext cx="490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87%</a:t>
              </a:r>
            </a:p>
          </p:txBody>
        </p:sp>
      </p:grpSp>
      <p:grpSp>
        <p:nvGrpSpPr>
          <p:cNvPr id="41" name="Group 5">
            <a:extLst>
              <a:ext uri="{FF2B5EF4-FFF2-40B4-BE49-F238E27FC236}">
                <a16:creationId xmlns:a16="http://schemas.microsoft.com/office/drawing/2014/main" id="{F7C78CD6-8EE8-4A94-877C-EE72E1964FA3}"/>
              </a:ext>
            </a:extLst>
          </p:cNvPr>
          <p:cNvGrpSpPr/>
          <p:nvPr/>
        </p:nvGrpSpPr>
        <p:grpSpPr>
          <a:xfrm>
            <a:off x="2175807" y="1983803"/>
            <a:ext cx="1661936" cy="818004"/>
            <a:chOff x="2175807" y="1863483"/>
            <a:chExt cx="1661936" cy="818004"/>
          </a:xfrm>
        </p:grpSpPr>
        <p:sp>
          <p:nvSpPr>
            <p:cNvPr id="154" name="Title 5"/>
            <p:cNvSpPr txBox="1"/>
            <p:nvPr/>
          </p:nvSpPr>
          <p:spPr>
            <a:xfrm>
              <a:off x="2175807" y="1863483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MID MORNING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SNACK</a:t>
              </a:r>
            </a:p>
          </p:txBody>
        </p:sp>
        <p:graphicFrame>
          <p:nvGraphicFramePr>
            <p:cNvPr id="157" name="Chart 5"/>
            <p:cNvGraphicFramePr/>
            <p:nvPr/>
          </p:nvGraphicFramePr>
          <p:xfrm>
            <a:off x="2530974" y="2146510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118" name="Value 5"/>
            <p:cNvSpPr txBox="1"/>
            <p:nvPr/>
          </p:nvSpPr>
          <p:spPr>
            <a:xfrm>
              <a:off x="2192211" y="2271560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52%</a:t>
              </a:r>
            </a:p>
          </p:txBody>
        </p:sp>
      </p:grpSp>
      <p:sp>
        <p:nvSpPr>
          <p:cNvPr id="119" name="Occasion 5"/>
          <p:cNvSpPr/>
          <p:nvPr/>
        </p:nvSpPr>
        <p:spPr>
          <a:xfrm>
            <a:off x="3075891" y="3159393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5%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88152" y="2941679"/>
            <a:ext cx="349284" cy="236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8824472" y="5912311"/>
            <a:ext cx="349284" cy="236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2715942" y="5912311"/>
            <a:ext cx="349284" cy="236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3" name="Group 6">
            <a:extLst>
              <a:ext uri="{FF2B5EF4-FFF2-40B4-BE49-F238E27FC236}">
                <a16:creationId xmlns:a16="http://schemas.microsoft.com/office/drawing/2014/main" id="{EDFE3FFD-383E-4861-8A35-C9F06D0B36F1}"/>
              </a:ext>
            </a:extLst>
          </p:cNvPr>
          <p:cNvGrpSpPr/>
          <p:nvPr/>
        </p:nvGrpSpPr>
        <p:grpSpPr>
          <a:xfrm>
            <a:off x="3457328" y="1551872"/>
            <a:ext cx="1661936" cy="623456"/>
            <a:chOff x="3457328" y="1431552"/>
            <a:chExt cx="1661936" cy="623456"/>
          </a:xfrm>
        </p:grpSpPr>
        <p:sp>
          <p:nvSpPr>
            <p:cNvPr id="160" name="Title 6"/>
            <p:cNvSpPr txBox="1"/>
            <p:nvPr/>
          </p:nvSpPr>
          <p:spPr>
            <a:xfrm>
              <a:off x="3457328" y="1431552"/>
              <a:ext cx="16619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D1D10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LUNCH</a:t>
              </a:r>
            </a:p>
          </p:txBody>
        </p:sp>
        <p:graphicFrame>
          <p:nvGraphicFramePr>
            <p:cNvPr id="168" name="Chart 6"/>
            <p:cNvGraphicFramePr/>
            <p:nvPr/>
          </p:nvGraphicFramePr>
          <p:xfrm>
            <a:off x="3808675" y="1520031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125" name="Value 6"/>
            <p:cNvSpPr txBox="1"/>
            <p:nvPr/>
          </p:nvSpPr>
          <p:spPr>
            <a:xfrm>
              <a:off x="3468952" y="1643392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53%</a:t>
              </a:r>
            </a:p>
          </p:txBody>
        </p:sp>
      </p:grpSp>
      <p:grpSp>
        <p:nvGrpSpPr>
          <p:cNvPr id="44" name="Group 7">
            <a:extLst>
              <a:ext uri="{FF2B5EF4-FFF2-40B4-BE49-F238E27FC236}">
                <a16:creationId xmlns:a16="http://schemas.microsoft.com/office/drawing/2014/main" id="{6B83AD19-2D15-433E-BD75-C70D505FE65A}"/>
              </a:ext>
            </a:extLst>
          </p:cNvPr>
          <p:cNvGrpSpPr/>
          <p:nvPr/>
        </p:nvGrpSpPr>
        <p:grpSpPr>
          <a:xfrm>
            <a:off x="4828869" y="1183799"/>
            <a:ext cx="1661936" cy="826532"/>
            <a:chOff x="4828869" y="1063479"/>
            <a:chExt cx="1661936" cy="826532"/>
          </a:xfrm>
        </p:grpSpPr>
        <p:sp>
          <p:nvSpPr>
            <p:cNvPr id="172" name="Title 7"/>
            <p:cNvSpPr txBox="1"/>
            <p:nvPr/>
          </p:nvSpPr>
          <p:spPr>
            <a:xfrm>
              <a:off x="4828869" y="1063479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EB9D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LUNCH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EB9D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EB9D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ALTERNATIVE</a:t>
              </a:r>
            </a:p>
          </p:txBody>
        </p:sp>
        <p:graphicFrame>
          <p:nvGraphicFramePr>
            <p:cNvPr id="175" name="Chart 7"/>
            <p:cNvGraphicFramePr/>
            <p:nvPr/>
          </p:nvGraphicFramePr>
          <p:xfrm>
            <a:off x="5157351" y="1355034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126" name="Value 7"/>
            <p:cNvSpPr txBox="1"/>
            <p:nvPr/>
          </p:nvSpPr>
          <p:spPr>
            <a:xfrm>
              <a:off x="4836804" y="1487086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59%</a:t>
              </a:r>
            </a:p>
          </p:txBody>
        </p:sp>
      </p:grpSp>
      <p:grpSp>
        <p:nvGrpSpPr>
          <p:cNvPr id="45" name="Group 8">
            <a:extLst>
              <a:ext uri="{FF2B5EF4-FFF2-40B4-BE49-F238E27FC236}">
                <a16:creationId xmlns:a16="http://schemas.microsoft.com/office/drawing/2014/main" id="{C08DFF51-D671-48B8-8762-76A3F14C5312}"/>
              </a:ext>
            </a:extLst>
          </p:cNvPr>
          <p:cNvGrpSpPr/>
          <p:nvPr/>
        </p:nvGrpSpPr>
        <p:grpSpPr>
          <a:xfrm>
            <a:off x="6497409" y="1395294"/>
            <a:ext cx="1978172" cy="620033"/>
            <a:chOff x="6497409" y="1274974"/>
            <a:chExt cx="1978172" cy="620033"/>
          </a:xfrm>
        </p:grpSpPr>
        <p:sp>
          <p:nvSpPr>
            <p:cNvPr id="206" name="Title 8"/>
            <p:cNvSpPr txBox="1"/>
            <p:nvPr/>
          </p:nvSpPr>
          <p:spPr>
            <a:xfrm>
              <a:off x="6497409" y="1274974"/>
              <a:ext cx="1978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D8DD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AFTERNOON SNACK</a:t>
              </a:r>
            </a:p>
          </p:txBody>
        </p:sp>
        <p:graphicFrame>
          <p:nvGraphicFramePr>
            <p:cNvPr id="209" name="Chart 8"/>
            <p:cNvGraphicFramePr/>
            <p:nvPr/>
          </p:nvGraphicFramePr>
          <p:xfrm>
            <a:off x="6838467" y="1364974"/>
            <a:ext cx="959242" cy="5300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sp>
          <p:nvSpPr>
            <p:cNvPr id="127" name="Value 8"/>
            <p:cNvSpPr txBox="1"/>
            <p:nvPr/>
          </p:nvSpPr>
          <p:spPr>
            <a:xfrm>
              <a:off x="6521358" y="1487086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68%</a:t>
              </a: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2730EA46-248B-4D4D-A621-57F8B6477689}"/>
              </a:ext>
            </a:extLst>
          </p:cNvPr>
          <p:cNvGrpSpPr/>
          <p:nvPr/>
        </p:nvGrpSpPr>
        <p:grpSpPr>
          <a:xfrm>
            <a:off x="7873883" y="1793121"/>
            <a:ext cx="1443948" cy="817673"/>
            <a:chOff x="7873883" y="1672801"/>
            <a:chExt cx="1443948" cy="817673"/>
          </a:xfrm>
        </p:grpSpPr>
        <p:graphicFrame>
          <p:nvGraphicFramePr>
            <p:cNvPr id="180" name="Chart 9"/>
            <p:cNvGraphicFramePr/>
            <p:nvPr/>
          </p:nvGraphicFramePr>
          <p:xfrm>
            <a:off x="8203243" y="1955497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sp>
          <p:nvSpPr>
            <p:cNvPr id="297" name="Title 9"/>
            <p:cNvSpPr txBox="1"/>
            <p:nvPr/>
          </p:nvSpPr>
          <p:spPr>
            <a:xfrm>
              <a:off x="7873883" y="1672801"/>
              <a:ext cx="14439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E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AFTER WORK/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E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E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SCHOOL BITE</a:t>
              </a:r>
            </a:p>
          </p:txBody>
        </p:sp>
        <p:sp>
          <p:nvSpPr>
            <p:cNvPr id="128" name="Value 9"/>
            <p:cNvSpPr txBox="1"/>
            <p:nvPr/>
          </p:nvSpPr>
          <p:spPr>
            <a:xfrm>
              <a:off x="7894269" y="2082477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72%</a:t>
              </a:r>
            </a:p>
          </p:txBody>
        </p:sp>
      </p:grpSp>
      <p:grpSp>
        <p:nvGrpSpPr>
          <p:cNvPr id="47" name="Group 11">
            <a:extLst>
              <a:ext uri="{FF2B5EF4-FFF2-40B4-BE49-F238E27FC236}">
                <a16:creationId xmlns:a16="http://schemas.microsoft.com/office/drawing/2014/main" id="{4E7C042A-6600-459D-A0AD-C27929DE9C01}"/>
              </a:ext>
            </a:extLst>
          </p:cNvPr>
          <p:cNvGrpSpPr/>
          <p:nvPr/>
        </p:nvGrpSpPr>
        <p:grpSpPr>
          <a:xfrm>
            <a:off x="9594766" y="3215487"/>
            <a:ext cx="2015134" cy="801374"/>
            <a:chOff x="9594766" y="3095167"/>
            <a:chExt cx="2015134" cy="801374"/>
          </a:xfrm>
        </p:grpSpPr>
        <p:sp>
          <p:nvSpPr>
            <p:cNvPr id="203" name="Title 11"/>
            <p:cNvSpPr txBox="1"/>
            <p:nvPr/>
          </p:nvSpPr>
          <p:spPr>
            <a:xfrm>
              <a:off x="9594766" y="3095167"/>
              <a:ext cx="201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2D4C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DINNER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2D4C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2D4C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ALTERNATIVE</a:t>
              </a:r>
            </a:p>
          </p:txBody>
        </p:sp>
        <p:graphicFrame>
          <p:nvGraphicFramePr>
            <p:cNvPr id="240" name="Chart 11"/>
            <p:cNvGraphicFramePr/>
            <p:nvPr/>
          </p:nvGraphicFramePr>
          <p:xfrm>
            <a:off x="9929135" y="3361564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sp>
          <p:nvSpPr>
            <p:cNvPr id="130" name="Value 11"/>
            <p:cNvSpPr txBox="1"/>
            <p:nvPr/>
          </p:nvSpPr>
          <p:spPr>
            <a:xfrm>
              <a:off x="9600012" y="3470913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72%</a:t>
              </a:r>
            </a:p>
          </p:txBody>
        </p:sp>
      </p:grpSp>
      <p:grpSp>
        <p:nvGrpSpPr>
          <p:cNvPr id="23" name="Group 12">
            <a:extLst>
              <a:ext uri="{FF2B5EF4-FFF2-40B4-BE49-F238E27FC236}">
                <a16:creationId xmlns:a16="http://schemas.microsoft.com/office/drawing/2014/main" id="{745A8DF8-C572-4F88-9B2A-4B758196F670}"/>
              </a:ext>
            </a:extLst>
          </p:cNvPr>
          <p:cNvGrpSpPr/>
          <p:nvPr/>
        </p:nvGrpSpPr>
        <p:grpSpPr>
          <a:xfrm>
            <a:off x="10025543" y="4040655"/>
            <a:ext cx="1270444" cy="639196"/>
            <a:chOff x="10025543" y="3920335"/>
            <a:chExt cx="1270444" cy="639196"/>
          </a:xfrm>
        </p:grpSpPr>
        <p:sp>
          <p:nvSpPr>
            <p:cNvPr id="213" name="Title 12"/>
            <p:cNvSpPr txBox="1"/>
            <p:nvPr/>
          </p:nvSpPr>
          <p:spPr>
            <a:xfrm>
              <a:off x="10025543" y="3920335"/>
              <a:ext cx="1169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EVENING ME</a:t>
              </a:r>
            </a:p>
          </p:txBody>
        </p:sp>
        <p:graphicFrame>
          <p:nvGraphicFramePr>
            <p:cNvPr id="216" name="Chart 12"/>
            <p:cNvGraphicFramePr/>
            <p:nvPr/>
          </p:nvGraphicFramePr>
          <p:xfrm>
            <a:off x="10336745" y="4024554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7"/>
            </a:graphicData>
          </a:graphic>
        </p:graphicFrame>
        <p:sp>
          <p:nvSpPr>
            <p:cNvPr id="131" name="Value 12"/>
            <p:cNvSpPr txBox="1"/>
            <p:nvPr/>
          </p:nvSpPr>
          <p:spPr>
            <a:xfrm>
              <a:off x="10039216" y="4148327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94%</a:t>
              </a:r>
            </a:p>
          </p:txBody>
        </p:sp>
      </p:grpSp>
      <p:grpSp>
        <p:nvGrpSpPr>
          <p:cNvPr id="48" name="Group 13">
            <a:extLst>
              <a:ext uri="{FF2B5EF4-FFF2-40B4-BE49-F238E27FC236}">
                <a16:creationId xmlns:a16="http://schemas.microsoft.com/office/drawing/2014/main" id="{3616E778-6536-4D93-B461-84B148795C41}"/>
              </a:ext>
            </a:extLst>
          </p:cNvPr>
          <p:cNvGrpSpPr/>
          <p:nvPr/>
        </p:nvGrpSpPr>
        <p:grpSpPr>
          <a:xfrm>
            <a:off x="10157867" y="4727825"/>
            <a:ext cx="1409563" cy="647917"/>
            <a:chOff x="10157867" y="4607505"/>
            <a:chExt cx="1409563" cy="647917"/>
          </a:xfrm>
        </p:grpSpPr>
        <p:sp>
          <p:nvSpPr>
            <p:cNvPr id="218" name="Title 13"/>
            <p:cNvSpPr txBox="1"/>
            <p:nvPr/>
          </p:nvSpPr>
          <p:spPr>
            <a:xfrm>
              <a:off x="10157867" y="4607505"/>
              <a:ext cx="14095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EVENING WE</a:t>
              </a:r>
            </a:p>
          </p:txBody>
        </p:sp>
        <p:graphicFrame>
          <p:nvGraphicFramePr>
            <p:cNvPr id="221" name="Chart 13"/>
            <p:cNvGraphicFramePr/>
            <p:nvPr/>
          </p:nvGraphicFramePr>
          <p:xfrm>
            <a:off x="10477428" y="4710717"/>
            <a:ext cx="959242" cy="5447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sp>
          <p:nvSpPr>
            <p:cNvPr id="132" name="Value 13"/>
            <p:cNvSpPr txBox="1"/>
            <p:nvPr/>
          </p:nvSpPr>
          <p:spPr>
            <a:xfrm>
              <a:off x="10175781" y="4839234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82%</a:t>
              </a:r>
            </a:p>
          </p:txBody>
        </p:sp>
      </p:grpSp>
      <p:sp>
        <p:nvSpPr>
          <p:cNvPr id="133" name="Occasion 14"/>
          <p:cNvSpPr/>
          <p:nvPr/>
        </p:nvSpPr>
        <p:spPr>
          <a:xfrm>
            <a:off x="9510429" y="5364846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8%</a:t>
            </a:r>
          </a:p>
        </p:txBody>
      </p:sp>
      <p:grpSp>
        <p:nvGrpSpPr>
          <p:cNvPr id="24" name="Group 14">
            <a:extLst>
              <a:ext uri="{FF2B5EF4-FFF2-40B4-BE49-F238E27FC236}">
                <a16:creationId xmlns:a16="http://schemas.microsoft.com/office/drawing/2014/main" id="{4BD1AB79-9F34-4C9B-9C3D-2EFA1815C9EA}"/>
              </a:ext>
            </a:extLst>
          </p:cNvPr>
          <p:cNvGrpSpPr/>
          <p:nvPr/>
        </p:nvGrpSpPr>
        <p:grpSpPr>
          <a:xfrm>
            <a:off x="10312534" y="5469071"/>
            <a:ext cx="1695706" cy="812021"/>
            <a:chOff x="10312534" y="5348751"/>
            <a:chExt cx="1695706" cy="812021"/>
          </a:xfrm>
        </p:grpSpPr>
        <p:graphicFrame>
          <p:nvGraphicFramePr>
            <p:cNvPr id="226" name="Chart 14"/>
            <p:cNvGraphicFramePr/>
            <p:nvPr/>
          </p:nvGraphicFramePr>
          <p:xfrm>
            <a:off x="10650658" y="5625795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  <p:sp>
          <p:nvSpPr>
            <p:cNvPr id="201" name="Title 14"/>
            <p:cNvSpPr txBox="1"/>
            <p:nvPr/>
          </p:nvSpPr>
          <p:spPr>
            <a:xfrm>
              <a:off x="10312534" y="5348751"/>
              <a:ext cx="1695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BEDTIME/ LATE NIGHT SNACK</a:t>
              </a:r>
            </a:p>
          </p:txBody>
        </p:sp>
        <p:sp>
          <p:nvSpPr>
            <p:cNvPr id="135" name="Value 14"/>
            <p:cNvSpPr txBox="1"/>
            <p:nvPr/>
          </p:nvSpPr>
          <p:spPr>
            <a:xfrm>
              <a:off x="10338420" y="5757589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93%</a:t>
              </a:r>
            </a:p>
          </p:txBody>
        </p:sp>
      </p:grpSp>
      <p:sp>
        <p:nvSpPr>
          <p:cNvPr id="136" name="Occasion 7"/>
          <p:cNvSpPr/>
          <p:nvPr/>
        </p:nvSpPr>
        <p:spPr>
          <a:xfrm>
            <a:off x="5198570" y="2157148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5%</a:t>
            </a:r>
          </a:p>
        </p:txBody>
      </p:sp>
      <p:sp>
        <p:nvSpPr>
          <p:cNvPr id="137" name="Occasion 8"/>
          <p:cNvSpPr/>
          <p:nvPr/>
        </p:nvSpPr>
        <p:spPr>
          <a:xfrm>
            <a:off x="5985508" y="2120582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8%</a:t>
            </a:r>
          </a:p>
        </p:txBody>
      </p:sp>
      <p:grpSp>
        <p:nvGrpSpPr>
          <p:cNvPr id="46" name="Group 10">
            <a:extLst>
              <a:ext uri="{FF2B5EF4-FFF2-40B4-BE49-F238E27FC236}">
                <a16:creationId xmlns:a16="http://schemas.microsoft.com/office/drawing/2014/main" id="{70C48335-886B-41B3-A453-7CB7F4BFFD7D}"/>
              </a:ext>
            </a:extLst>
          </p:cNvPr>
          <p:cNvGrpSpPr/>
          <p:nvPr/>
        </p:nvGrpSpPr>
        <p:grpSpPr>
          <a:xfrm>
            <a:off x="8853461" y="2530674"/>
            <a:ext cx="1304725" cy="660069"/>
            <a:chOff x="8853461" y="2410354"/>
            <a:chExt cx="1304725" cy="660069"/>
          </a:xfrm>
        </p:grpSpPr>
        <p:sp>
          <p:nvSpPr>
            <p:cNvPr id="94" name="Title 10">
              <a:extLst>
                <a:ext uri="{FF2B5EF4-FFF2-40B4-BE49-F238E27FC236}">
                  <a16:creationId xmlns:a16="http://schemas.microsoft.com/office/drawing/2014/main" id="{89B2A1A8-5E1B-44A8-87FB-F621930F915D}"/>
                </a:ext>
              </a:extLst>
            </p:cNvPr>
            <p:cNvSpPr txBox="1"/>
            <p:nvPr/>
          </p:nvSpPr>
          <p:spPr>
            <a:xfrm>
              <a:off x="8853461" y="2410354"/>
              <a:ext cx="1100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508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DINNER</a:t>
              </a:r>
            </a:p>
          </p:txBody>
        </p:sp>
        <p:graphicFrame>
          <p:nvGraphicFramePr>
            <p:cNvPr id="95" name="Chart 10">
              <a:extLst>
                <a:ext uri="{FF2B5EF4-FFF2-40B4-BE49-F238E27FC236}">
                  <a16:creationId xmlns:a16="http://schemas.microsoft.com/office/drawing/2014/main" id="{FF20B8C2-0337-4EF8-B0F4-6D4D5D46751E}"/>
                </a:ext>
              </a:extLst>
            </p:cNvPr>
            <p:cNvGraphicFramePr/>
            <p:nvPr/>
          </p:nvGraphicFramePr>
          <p:xfrm>
            <a:off x="9198944" y="2535446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0"/>
            </a:graphicData>
          </a:graphic>
        </p:graphicFrame>
        <p:sp>
          <p:nvSpPr>
            <p:cNvPr id="96" name="Value 10">
              <a:extLst>
                <a:ext uri="{FF2B5EF4-FFF2-40B4-BE49-F238E27FC236}">
                  <a16:creationId xmlns:a16="http://schemas.microsoft.com/office/drawing/2014/main" id="{6A5C1B3A-6C68-4A90-BF4F-1867817CCCD8}"/>
                </a:ext>
              </a:extLst>
            </p:cNvPr>
            <p:cNvSpPr txBox="1"/>
            <p:nvPr/>
          </p:nvSpPr>
          <p:spPr>
            <a:xfrm>
              <a:off x="8861481" y="2657876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85%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C2C8A67-1B9D-4B65-B69A-4F93E6903778}"/>
              </a:ext>
            </a:extLst>
          </p:cNvPr>
          <p:cNvSpPr txBox="1"/>
          <p:nvPr/>
        </p:nvSpPr>
        <p:spPr>
          <a:xfrm>
            <a:off x="6563199" y="6541453"/>
            <a:ext cx="9941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n=36905 [37183]</a:t>
            </a:r>
            <a:endParaRPr lang="en-IN" sz="800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AD8AC0E1-F073-4AD6-8350-F7A54D4C13E6}"/>
              </a:ext>
            </a:extLst>
          </p:cNvPr>
          <p:cNvGrpSpPr/>
          <p:nvPr/>
        </p:nvGrpSpPr>
        <p:grpSpPr>
          <a:xfrm>
            <a:off x="1273113" y="2794962"/>
            <a:ext cx="1674815" cy="834077"/>
            <a:chOff x="1273113" y="2674642"/>
            <a:chExt cx="1674815" cy="834077"/>
          </a:xfrm>
        </p:grpSpPr>
        <p:sp>
          <p:nvSpPr>
            <p:cNvPr id="273" name="Title 4"/>
            <p:cNvSpPr txBox="1"/>
            <p:nvPr/>
          </p:nvSpPr>
          <p:spPr>
            <a:xfrm>
              <a:off x="1285992" y="2674642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BREAKFAST AT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WORK/SCHOOL</a:t>
              </a:r>
            </a:p>
          </p:txBody>
        </p:sp>
        <p:sp>
          <p:nvSpPr>
            <p:cNvPr id="117" name="Value 4"/>
            <p:cNvSpPr txBox="1"/>
            <p:nvPr/>
          </p:nvSpPr>
          <p:spPr>
            <a:xfrm>
              <a:off x="1273113" y="3104850"/>
              <a:ext cx="4968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595959"/>
                  </a:solidFill>
                  <a:latin typeface="Arial"/>
                </a:rPr>
                <a:t>52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%</a:t>
              </a:r>
            </a:p>
          </p:txBody>
        </p:sp>
        <p:graphicFrame>
          <p:nvGraphicFramePr>
            <p:cNvPr id="93" name="Chart 4">
              <a:extLst>
                <a:ext uri="{FF2B5EF4-FFF2-40B4-BE49-F238E27FC236}">
                  <a16:creationId xmlns:a16="http://schemas.microsoft.com/office/drawing/2014/main" id="{DFF7D7F6-D69D-4767-ABF7-10201522A1AB}"/>
                </a:ext>
              </a:extLst>
            </p:cNvPr>
            <p:cNvGraphicFramePr/>
            <p:nvPr/>
          </p:nvGraphicFramePr>
          <p:xfrm>
            <a:off x="1694881" y="2973742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1"/>
            </a:graphicData>
          </a:graphic>
        </p:graphicFrame>
      </p:grpSp>
      <p:sp>
        <p:nvSpPr>
          <p:cNvPr id="97" name="Filter">
            <a:extLst>
              <a:ext uri="{FF2B5EF4-FFF2-40B4-BE49-F238E27FC236}">
                <a16:creationId xmlns:a16="http://schemas.microsoft.com/office/drawing/2014/main" id="{6860352E-625B-4519-B548-86C729D4205A}"/>
              </a:ext>
            </a:extLst>
          </p:cNvPr>
          <p:cNvSpPr txBox="1"/>
          <p:nvPr/>
        </p:nvSpPr>
        <p:spPr>
          <a:xfrm>
            <a:off x="289078" y="785297"/>
            <a:ext cx="11719162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200" dirty="0">
                <a:solidFill>
                  <a:srgbClr val="DB1348"/>
                </a:solidFill>
                <a:latin typeface="Franklin Gothic Medium Cond"/>
              </a:rPr>
              <a:t>ADDITIONAL FILTER: </a:t>
            </a:r>
            <a:r>
              <a:rPr lang="en-IN" sz="1200" dirty="0">
                <a:solidFill>
                  <a:srgbClr val="C91717"/>
                </a:solidFill>
              </a:rPr>
              <a:t>&lt;Additional Filter&gt;</a:t>
            </a:r>
            <a:endParaRPr lang="en-US" sz="1200" dirty="0">
              <a:solidFill>
                <a:srgbClr val="C917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473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0" name="Slide Number Placeholder 2"/>
          <p:cNvSpPr txBox="1">
            <a:spLocks/>
          </p:cNvSpPr>
          <p:nvPr/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itle 64">
            <a:extLst>
              <a:ext uri="{FF2B5EF4-FFF2-40B4-BE49-F238E27FC236}">
                <a16:creationId xmlns:a16="http://schemas.microsoft.com/office/drawing/2014/main" id="{1BEBD542-CBFF-5B44-9C6A-C4CC5533BCDB}"/>
              </a:ext>
            </a:extLst>
          </p:cNvPr>
          <p:cNvSpPr txBox="1">
            <a:spLocks/>
          </p:cNvSpPr>
          <p:nvPr/>
        </p:nvSpPr>
        <p:spPr>
          <a:xfrm>
            <a:off x="281482" y="105371"/>
            <a:ext cx="1133856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Kellogg’s Eating Occasion Framework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BY AGE GROUPS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0ECC0D5-09BB-844F-8F66-BB44F3AAAA3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589592" y="3628610"/>
            <a:ext cx="5436000" cy="72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FD29C72-D1CA-9F4F-80DF-179E3800543C}"/>
              </a:ext>
            </a:extLst>
          </p:cNvPr>
          <p:cNvGrpSpPr/>
          <p:nvPr/>
        </p:nvGrpSpPr>
        <p:grpSpPr>
          <a:xfrm>
            <a:off x="129726" y="1373658"/>
            <a:ext cx="5060981" cy="5172529"/>
            <a:chOff x="129726" y="1179411"/>
            <a:chExt cx="5060981" cy="517252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D455EF7-0B84-3B4C-A2C3-36ED2DB9000D}"/>
                </a:ext>
              </a:extLst>
            </p:cNvPr>
            <p:cNvGrpSpPr/>
            <p:nvPr/>
          </p:nvGrpSpPr>
          <p:grpSpPr>
            <a:xfrm>
              <a:off x="129726" y="1179411"/>
              <a:ext cx="5060981" cy="5172529"/>
              <a:chOff x="129726" y="1028575"/>
              <a:chExt cx="5060981" cy="5172529"/>
            </a:xfrm>
          </p:grpSpPr>
          <p:graphicFrame>
            <p:nvGraphicFramePr>
              <p:cNvPr id="34" name="Chart 33">
                <a:extLst>
                  <a:ext uri="{FF2B5EF4-FFF2-40B4-BE49-F238E27FC236}">
                    <a16:creationId xmlns:a16="http://schemas.microsoft.com/office/drawing/2014/main" id="{A8C9700F-485C-1047-B971-BEC0F2FAF3A8}"/>
                  </a:ext>
                </a:extLst>
              </p:cNvPr>
              <p:cNvGraphicFramePr/>
              <p:nvPr/>
            </p:nvGraphicFramePr>
            <p:xfrm>
              <a:off x="211597" y="1028575"/>
              <a:ext cx="4898226" cy="517252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D063ED-FD59-0345-8B2D-2635C76A3FE1}"/>
                  </a:ext>
                </a:extLst>
              </p:cNvPr>
              <p:cNvSpPr txBox="1"/>
              <p:nvPr/>
            </p:nvSpPr>
            <p:spPr>
              <a:xfrm>
                <a:off x="129726" y="1560256"/>
                <a:ext cx="320792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TOTAL POPULATION OF ADULTS, TEENS AND KIDS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8871306-D230-D343-B179-32F57851B569}"/>
                  </a:ext>
                </a:extLst>
              </p:cNvPr>
              <p:cNvSpPr txBox="1"/>
              <p:nvPr/>
            </p:nvSpPr>
            <p:spPr>
              <a:xfrm>
                <a:off x="129726" y="2735103"/>
                <a:ext cx="13548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ADULTS AGE 18-70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4B13B5-951B-044E-AD26-30B66C84B4F3}"/>
                  </a:ext>
                </a:extLst>
              </p:cNvPr>
              <p:cNvSpPr txBox="1"/>
              <p:nvPr/>
            </p:nvSpPr>
            <p:spPr>
              <a:xfrm>
                <a:off x="129726" y="3910604"/>
                <a:ext cx="126509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TEENS AGE 13-17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029375-5B4E-F84E-8829-262CEBF67DB5}"/>
                  </a:ext>
                </a:extLst>
              </p:cNvPr>
              <p:cNvSpPr txBox="1"/>
              <p:nvPr/>
            </p:nvSpPr>
            <p:spPr>
              <a:xfrm>
                <a:off x="129726" y="5076961"/>
                <a:ext cx="10887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KIDS AGE 4-12</a:t>
                </a:r>
              </a:p>
            </p:txBody>
          </p:sp>
          <p:sp>
            <p:nvSpPr>
              <p:cNvPr id="39" name="Sample1">
                <a:extLst>
                  <a:ext uri="{FF2B5EF4-FFF2-40B4-BE49-F238E27FC236}">
                    <a16:creationId xmlns:a16="http://schemas.microsoft.com/office/drawing/2014/main" id="{5D02F32E-D9C7-094B-9520-F372D2F6CE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396" y="1597169"/>
                <a:ext cx="1406311" cy="20409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rgbClr val="DB1348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j-ea"/>
                    <a:cs typeface="+mj-cs"/>
                  </a:rPr>
                  <a:t>n=36905 [37183]</a:t>
                </a:r>
              </a:p>
            </p:txBody>
          </p:sp>
          <p:sp>
            <p:nvSpPr>
              <p:cNvPr id="40" name="Sample2">
                <a:extLst>
                  <a:ext uri="{FF2B5EF4-FFF2-40B4-BE49-F238E27FC236}">
                    <a16:creationId xmlns:a16="http://schemas.microsoft.com/office/drawing/2014/main" id="{65A86F8C-0C83-5946-82FC-A12E9F8805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396" y="2763860"/>
                <a:ext cx="1406311" cy="20409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rgbClr val="DB1348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j-ea"/>
                    <a:cs typeface="+mj-cs"/>
                  </a:rPr>
                  <a:t>n=30312 [28614]</a:t>
                </a:r>
              </a:p>
            </p:txBody>
          </p:sp>
          <p:sp>
            <p:nvSpPr>
              <p:cNvPr id="41" name="Sample3">
                <a:extLst>
                  <a:ext uri="{FF2B5EF4-FFF2-40B4-BE49-F238E27FC236}">
                    <a16:creationId xmlns:a16="http://schemas.microsoft.com/office/drawing/2014/main" id="{03C17325-AE80-7F46-B03A-6736E12E93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396" y="3938707"/>
                <a:ext cx="1406311" cy="20409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rgbClr val="DB1348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j-ea"/>
                    <a:cs typeface="+mj-cs"/>
                  </a:rPr>
                  <a:t>n=2798 [2641]</a:t>
                </a:r>
              </a:p>
            </p:txBody>
          </p:sp>
          <p:sp>
            <p:nvSpPr>
              <p:cNvPr id="42" name="Sample4">
                <a:extLst>
                  <a:ext uri="{FF2B5EF4-FFF2-40B4-BE49-F238E27FC236}">
                    <a16:creationId xmlns:a16="http://schemas.microsoft.com/office/drawing/2014/main" id="{27136901-2772-7E4A-90DA-B8CEBA506A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3512" y="5105718"/>
                <a:ext cx="1406311" cy="20409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rgbClr val="DB1348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j-ea"/>
                    <a:cs typeface="+mj-cs"/>
                  </a:rPr>
                  <a:t>n=3795 [5927]</a:t>
                </a: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CE94ED-12F6-D74F-B04B-1B1DFF60B670}"/>
                </a:ext>
              </a:extLst>
            </p:cNvPr>
            <p:cNvSpPr/>
            <p:nvPr/>
          </p:nvSpPr>
          <p:spPr>
            <a:xfrm>
              <a:off x="211597" y="2168912"/>
              <a:ext cx="4898226" cy="143538"/>
            </a:xfrm>
            <a:prstGeom prst="rect">
              <a:avLst/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D3D0FA4-D50F-1346-8FDB-C6538BC271CD}"/>
                </a:ext>
              </a:extLst>
            </p:cNvPr>
            <p:cNvSpPr/>
            <p:nvPr/>
          </p:nvSpPr>
          <p:spPr>
            <a:xfrm>
              <a:off x="211597" y="3328639"/>
              <a:ext cx="4898226" cy="143538"/>
            </a:xfrm>
            <a:prstGeom prst="rect">
              <a:avLst/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F8D3B97-63D2-7B4D-9127-729009E11D7E}"/>
                </a:ext>
              </a:extLst>
            </p:cNvPr>
            <p:cNvSpPr/>
            <p:nvPr/>
          </p:nvSpPr>
          <p:spPr>
            <a:xfrm>
              <a:off x="211597" y="4482791"/>
              <a:ext cx="4898226" cy="143538"/>
            </a:xfrm>
            <a:prstGeom prst="rect">
              <a:avLst/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41D1131-8C16-2548-A1E1-EF3A4041F6CA}"/>
                </a:ext>
              </a:extLst>
            </p:cNvPr>
            <p:cNvSpPr/>
            <p:nvPr/>
          </p:nvSpPr>
          <p:spPr>
            <a:xfrm>
              <a:off x="211597" y="5631367"/>
              <a:ext cx="4898226" cy="143538"/>
            </a:xfrm>
            <a:prstGeom prst="rect">
              <a:avLst/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F0941EC-ED25-E045-8844-A075557E1EC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954" y="1250165"/>
            <a:ext cx="667754" cy="66775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61715F4-16E3-5047-9B1B-DC8261FA1F8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809" y="1250165"/>
            <a:ext cx="667754" cy="66775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9BC1B41-319C-274C-AC37-28362C23F6FE}"/>
              </a:ext>
            </a:extLst>
          </p:cNvPr>
          <p:cNvSpPr txBox="1"/>
          <p:nvPr/>
        </p:nvSpPr>
        <p:spPr>
          <a:xfrm>
            <a:off x="5424476" y="1147614"/>
            <a:ext cx="26132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% OF OCCASIONS OCCURRING AT HOME 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195E085F-4B52-574C-A721-63A450C79C43}"/>
              </a:ext>
            </a:extLst>
          </p:cNvPr>
          <p:cNvGraphicFramePr>
            <a:graphicFrameLocks noGrp="1"/>
          </p:cNvGraphicFramePr>
          <p:nvPr/>
        </p:nvGraphicFramePr>
        <p:xfrm>
          <a:off x="5556563" y="1450644"/>
          <a:ext cx="6427303" cy="4920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389683158"/>
                    </a:ext>
                  </a:extLst>
                </a:gridCol>
                <a:gridCol w="1654183">
                  <a:extLst>
                    <a:ext uri="{9D8B030D-6E8A-4147-A177-3AD203B41FA5}">
                      <a16:colId xmlns:a16="http://schemas.microsoft.com/office/drawing/2014/main" val="3430698903"/>
                    </a:ext>
                  </a:extLst>
                </a:gridCol>
                <a:gridCol w="1141210">
                  <a:extLst>
                    <a:ext uri="{9D8B030D-6E8A-4147-A177-3AD203B41FA5}">
                      <a16:colId xmlns:a16="http://schemas.microsoft.com/office/drawing/2014/main" val="2297580963"/>
                    </a:ext>
                  </a:extLst>
                </a:gridCol>
                <a:gridCol w="1141210">
                  <a:extLst>
                    <a:ext uri="{9D8B030D-6E8A-4147-A177-3AD203B41FA5}">
                      <a16:colId xmlns:a16="http://schemas.microsoft.com/office/drawing/2014/main" val="2490518355"/>
                    </a:ext>
                  </a:extLst>
                </a:gridCol>
                <a:gridCol w="1141210">
                  <a:extLst>
                    <a:ext uri="{9D8B030D-6E8A-4147-A177-3AD203B41FA5}">
                      <a16:colId xmlns:a16="http://schemas.microsoft.com/office/drawing/2014/main" val="2139777072"/>
                    </a:ext>
                  </a:extLst>
                </a:gridCol>
                <a:gridCol w="1141210">
                  <a:extLst>
                    <a:ext uri="{9D8B030D-6E8A-4147-A177-3AD203B41FA5}">
                      <a16:colId xmlns:a16="http://schemas.microsoft.com/office/drawing/2014/main" val="4151157601"/>
                    </a:ext>
                  </a:extLst>
                </a:gridCol>
              </a:tblGrid>
              <a:tr h="428322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Segments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Adults, Teens</a:t>
                      </a:r>
                      <a:endParaRPr lang="en-US" sz="1000" b="0" baseline="0" dirty="0">
                        <a:solidFill>
                          <a:schemeClr val="tx1"/>
                        </a:solidFill>
                        <a:latin typeface="Franklin Gothic Medium" panose="020B06030201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&amp; Kids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Adults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Teens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Kids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547272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Early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Morning Bite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819628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for One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612605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Family Breakfast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87%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87%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95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at Work/School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5129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Mid-Morning Snack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900414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Lunch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57%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6685685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Lunch Alternative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61%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7936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Afternoon Snack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6819202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After Work/School Bite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071152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Dinner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249903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Dinner Alternative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56%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080475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Evening Me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97%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385560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Evening We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86%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309639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Bedtime/Late Night Snack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96%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86674"/>
                  </a:ext>
                </a:extLst>
              </a:tr>
            </a:tbl>
          </a:graphicData>
        </a:graphic>
      </p:graphicFrame>
      <p:graphicFrame>
        <p:nvGraphicFramePr>
          <p:cNvPr id="13" name="Chart 57">
            <a:extLst>
              <a:ext uri="{FF2B5EF4-FFF2-40B4-BE49-F238E27FC236}">
                <a16:creationId xmlns:a16="http://schemas.microsoft.com/office/drawing/2014/main" id="{B57BAE66-219D-0D46-886B-90B4887A9DBD}"/>
              </a:ext>
            </a:extLst>
          </p:cNvPr>
          <p:cNvGraphicFramePr/>
          <p:nvPr/>
        </p:nvGraphicFramePr>
        <p:xfrm>
          <a:off x="7409634" y="1859263"/>
          <a:ext cx="689777" cy="451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54" name="Picture 53">
            <a:extLst>
              <a:ext uri="{FF2B5EF4-FFF2-40B4-BE49-F238E27FC236}">
                <a16:creationId xmlns:a16="http://schemas.microsoft.com/office/drawing/2014/main" id="{FCF280F7-CBA3-BA40-A1C9-C0AA1ADD700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847113" y="3854168"/>
            <a:ext cx="5076000" cy="72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9FF7305-343A-DC4A-B610-97B9D0F7F02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980667" y="3854168"/>
            <a:ext cx="5076000" cy="72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90AA475-814F-E54C-A782-4E8E57B69EE5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129335" y="3854168"/>
            <a:ext cx="5076000" cy="72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C7964F4-D431-FC41-9483-8843D728D4DC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270445" y="3854168"/>
            <a:ext cx="5076000" cy="72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2A5256-8ED6-9748-A348-50D9E368B972}"/>
              </a:ext>
            </a:extLst>
          </p:cNvPr>
          <p:cNvCxnSpPr/>
          <p:nvPr/>
        </p:nvCxnSpPr>
        <p:spPr>
          <a:xfrm>
            <a:off x="5664631" y="1990074"/>
            <a:ext cx="0" cy="1080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BB2492C-12E1-7C4C-9375-F7BBE0D7B4EA}"/>
              </a:ext>
            </a:extLst>
          </p:cNvPr>
          <p:cNvCxnSpPr/>
          <p:nvPr/>
        </p:nvCxnSpPr>
        <p:spPr>
          <a:xfrm>
            <a:off x="5664631" y="2315539"/>
            <a:ext cx="0" cy="108000"/>
          </a:xfrm>
          <a:prstGeom prst="line">
            <a:avLst/>
          </a:prstGeom>
          <a:ln w="28575">
            <a:solidFill>
              <a:srgbClr val="E84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A5823C-096B-1B49-88F2-574DFBA63018}"/>
              </a:ext>
            </a:extLst>
          </p:cNvPr>
          <p:cNvCxnSpPr/>
          <p:nvPr/>
        </p:nvCxnSpPr>
        <p:spPr>
          <a:xfrm>
            <a:off x="5664631" y="2633254"/>
            <a:ext cx="0" cy="10800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E6FB2EF-12ED-9146-8E06-024BB7ED38F4}"/>
              </a:ext>
            </a:extLst>
          </p:cNvPr>
          <p:cNvCxnSpPr/>
          <p:nvPr/>
        </p:nvCxnSpPr>
        <p:spPr>
          <a:xfrm>
            <a:off x="5664631" y="2950970"/>
            <a:ext cx="0" cy="108000"/>
          </a:xfrm>
          <a:prstGeom prst="line">
            <a:avLst/>
          </a:prstGeom>
          <a:ln w="28575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A14B681-D3C8-7446-A805-01741EF15171}"/>
              </a:ext>
            </a:extLst>
          </p:cNvPr>
          <p:cNvCxnSpPr/>
          <p:nvPr/>
        </p:nvCxnSpPr>
        <p:spPr>
          <a:xfrm>
            <a:off x="5664631" y="3276434"/>
            <a:ext cx="0" cy="108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6FD7840-70F5-BE45-B04E-FFCE0CD75A77}"/>
              </a:ext>
            </a:extLst>
          </p:cNvPr>
          <p:cNvCxnSpPr/>
          <p:nvPr/>
        </p:nvCxnSpPr>
        <p:spPr>
          <a:xfrm>
            <a:off x="5664631" y="3594149"/>
            <a:ext cx="0" cy="108000"/>
          </a:xfrm>
          <a:prstGeom prst="line">
            <a:avLst/>
          </a:prstGeom>
          <a:ln w="28575">
            <a:solidFill>
              <a:srgbClr val="D1D1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5C1D16E-1B72-F046-8D1C-4B645250AEDD}"/>
              </a:ext>
            </a:extLst>
          </p:cNvPr>
          <p:cNvCxnSpPr/>
          <p:nvPr/>
        </p:nvCxnSpPr>
        <p:spPr>
          <a:xfrm>
            <a:off x="5664631" y="3919614"/>
            <a:ext cx="0" cy="108000"/>
          </a:xfrm>
          <a:prstGeom prst="line">
            <a:avLst/>
          </a:prstGeom>
          <a:ln w="28575">
            <a:solidFill>
              <a:srgbClr val="4EB9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549FACA-74B8-934B-8195-181818462EF8}"/>
              </a:ext>
            </a:extLst>
          </p:cNvPr>
          <p:cNvCxnSpPr/>
          <p:nvPr/>
        </p:nvCxnSpPr>
        <p:spPr>
          <a:xfrm>
            <a:off x="5664631" y="4237329"/>
            <a:ext cx="0" cy="108000"/>
          </a:xfrm>
          <a:prstGeom prst="line">
            <a:avLst/>
          </a:prstGeom>
          <a:ln w="28575">
            <a:solidFill>
              <a:srgbClr val="4D8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B08458F-9183-F848-82C9-0184C2C794D6}"/>
              </a:ext>
            </a:extLst>
          </p:cNvPr>
          <p:cNvCxnSpPr/>
          <p:nvPr/>
        </p:nvCxnSpPr>
        <p:spPr>
          <a:xfrm>
            <a:off x="5664631" y="4555044"/>
            <a:ext cx="0" cy="108000"/>
          </a:xfrm>
          <a:prstGeom prst="line">
            <a:avLst/>
          </a:prstGeom>
          <a:ln w="28575">
            <a:solidFill>
              <a:srgbClr val="3558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4CC73B9-43FC-644D-98CB-89A0327F027B}"/>
              </a:ext>
            </a:extLst>
          </p:cNvPr>
          <p:cNvCxnSpPr/>
          <p:nvPr/>
        </p:nvCxnSpPr>
        <p:spPr>
          <a:xfrm>
            <a:off x="5664631" y="4880509"/>
            <a:ext cx="0" cy="108000"/>
          </a:xfrm>
          <a:prstGeom prst="line">
            <a:avLst/>
          </a:prstGeom>
          <a:ln w="28575">
            <a:solidFill>
              <a:srgbClr val="0050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1110C90-6B98-C944-B425-19FFE1A684B9}"/>
              </a:ext>
            </a:extLst>
          </p:cNvPr>
          <p:cNvCxnSpPr/>
          <p:nvPr/>
        </p:nvCxnSpPr>
        <p:spPr>
          <a:xfrm>
            <a:off x="5664631" y="5190475"/>
            <a:ext cx="0" cy="108000"/>
          </a:xfrm>
          <a:prstGeom prst="line">
            <a:avLst/>
          </a:prstGeom>
          <a:ln w="28575">
            <a:solidFill>
              <a:srgbClr val="002D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344641A-38A8-4547-9328-190F61125049}"/>
              </a:ext>
            </a:extLst>
          </p:cNvPr>
          <p:cNvCxnSpPr/>
          <p:nvPr/>
        </p:nvCxnSpPr>
        <p:spPr>
          <a:xfrm>
            <a:off x="5664631" y="5523688"/>
            <a:ext cx="0" cy="10800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0201842-7F56-6549-B0FE-E6E397E84A7C}"/>
              </a:ext>
            </a:extLst>
          </p:cNvPr>
          <p:cNvCxnSpPr/>
          <p:nvPr/>
        </p:nvCxnSpPr>
        <p:spPr>
          <a:xfrm>
            <a:off x="5664631" y="5841403"/>
            <a:ext cx="0" cy="10800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B5C8095-1447-C74E-B304-5489EEEC334C}"/>
              </a:ext>
            </a:extLst>
          </p:cNvPr>
          <p:cNvCxnSpPr/>
          <p:nvPr/>
        </p:nvCxnSpPr>
        <p:spPr>
          <a:xfrm>
            <a:off x="5664631" y="6159118"/>
            <a:ext cx="0" cy="1080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Chart 59">
            <a:extLst>
              <a:ext uri="{FF2B5EF4-FFF2-40B4-BE49-F238E27FC236}">
                <a16:creationId xmlns:a16="http://schemas.microsoft.com/office/drawing/2014/main" id="{90B39F1F-E5F8-4174-83EF-FF97E5F4F496}"/>
              </a:ext>
            </a:extLst>
          </p:cNvPr>
          <p:cNvGraphicFramePr/>
          <p:nvPr/>
        </p:nvGraphicFramePr>
        <p:xfrm>
          <a:off x="9685335" y="1865583"/>
          <a:ext cx="689777" cy="451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86" name="Chart 58">
            <a:extLst>
              <a:ext uri="{FF2B5EF4-FFF2-40B4-BE49-F238E27FC236}">
                <a16:creationId xmlns:a16="http://schemas.microsoft.com/office/drawing/2014/main" id="{835277E2-0501-4BBF-90C0-9205FD5B7BB8}"/>
              </a:ext>
            </a:extLst>
          </p:cNvPr>
          <p:cNvGraphicFramePr/>
          <p:nvPr/>
        </p:nvGraphicFramePr>
        <p:xfrm>
          <a:off x="8549578" y="1865583"/>
          <a:ext cx="689777" cy="451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87" name="Chart 60">
            <a:extLst>
              <a:ext uri="{FF2B5EF4-FFF2-40B4-BE49-F238E27FC236}">
                <a16:creationId xmlns:a16="http://schemas.microsoft.com/office/drawing/2014/main" id="{1674F546-A080-4463-B462-8A3889C3BFE8}"/>
              </a:ext>
            </a:extLst>
          </p:cNvPr>
          <p:cNvGraphicFramePr/>
          <p:nvPr/>
        </p:nvGraphicFramePr>
        <p:xfrm>
          <a:off x="10821697" y="1870150"/>
          <a:ext cx="689777" cy="451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88" name="TextBox 87">
            <a:extLst>
              <a:ext uri="{FF2B5EF4-FFF2-40B4-BE49-F238E27FC236}">
                <a16:creationId xmlns:a16="http://schemas.microsoft.com/office/drawing/2014/main" id="{128121D0-981E-41D5-9EA0-7E9367623CED}"/>
              </a:ext>
            </a:extLst>
          </p:cNvPr>
          <p:cNvSpPr txBox="1"/>
          <p:nvPr/>
        </p:nvSpPr>
        <p:spPr>
          <a:xfrm>
            <a:off x="3732881" y="6403308"/>
            <a:ext cx="630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Unweighted [weighted] base: Eating Occasions. See notes section for more information.</a:t>
            </a:r>
          </a:p>
          <a:p>
            <a:pPr lvl="0"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When viewed as a total population, children age 4-12 and adults/teens age 13-70 have been weighted to match population proportions.  </a:t>
            </a:r>
          </a:p>
          <a:p>
            <a:pPr lvl="0"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ilter">
            <a:extLst>
              <a:ext uri="{FF2B5EF4-FFF2-40B4-BE49-F238E27FC236}">
                <a16:creationId xmlns:a16="http://schemas.microsoft.com/office/drawing/2014/main" id="{806856FA-4B59-4F44-AF64-11BEE721B801}"/>
              </a:ext>
            </a:extLst>
          </p:cNvPr>
          <p:cNvSpPr txBox="1"/>
          <p:nvPr/>
        </p:nvSpPr>
        <p:spPr>
          <a:xfrm>
            <a:off x="289078" y="700890"/>
            <a:ext cx="11719162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200" dirty="0">
                <a:solidFill>
                  <a:srgbClr val="DB1348"/>
                </a:solidFill>
                <a:latin typeface="Franklin Gothic Medium Cond"/>
              </a:rPr>
              <a:t>ADDITIONAL FILTER: </a:t>
            </a:r>
            <a:r>
              <a:rPr lang="en-IN" sz="1200" dirty="0">
                <a:solidFill>
                  <a:srgbClr val="C91717"/>
                </a:solidFill>
              </a:rPr>
              <a:t>&lt;Additional Filter&gt;</a:t>
            </a:r>
            <a:endParaRPr lang="en-US" sz="1200" dirty="0">
              <a:solidFill>
                <a:srgbClr val="C917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01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white"/>
                </a:solidFill>
              </a:rPr>
              <a:t>Kids Occasion Profiles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955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735285"/>
              </p:ext>
            </p:extLst>
          </p:nvPr>
        </p:nvGraphicFramePr>
        <p:xfrm>
          <a:off x="121643" y="565622"/>
          <a:ext cx="11853950" cy="5878441"/>
        </p:xfrm>
        <a:graphic>
          <a:graphicData uri="http://schemas.openxmlformats.org/drawingml/2006/table">
            <a:tbl>
              <a:tblPr/>
              <a:tblGrid>
                <a:gridCol w="911350">
                  <a:extLst>
                    <a:ext uri="{9D8B030D-6E8A-4147-A177-3AD203B41FA5}">
                      <a16:colId xmlns:a16="http://schemas.microsoft.com/office/drawing/2014/main" val="2201052266"/>
                    </a:ext>
                  </a:extLst>
                </a:gridCol>
                <a:gridCol w="1728992">
                  <a:extLst>
                    <a:ext uri="{9D8B030D-6E8A-4147-A177-3AD203B41FA5}">
                      <a16:colId xmlns:a16="http://schemas.microsoft.com/office/drawing/2014/main" val="1095228742"/>
                    </a:ext>
                  </a:extLst>
                </a:gridCol>
                <a:gridCol w="606884">
                  <a:extLst>
                    <a:ext uri="{9D8B030D-6E8A-4147-A177-3AD203B41FA5}">
                      <a16:colId xmlns:a16="http://schemas.microsoft.com/office/drawing/2014/main" val="337171266"/>
                    </a:ext>
                  </a:extLst>
                </a:gridCol>
                <a:gridCol w="614766">
                  <a:extLst>
                    <a:ext uri="{9D8B030D-6E8A-4147-A177-3AD203B41FA5}">
                      <a16:colId xmlns:a16="http://schemas.microsoft.com/office/drawing/2014/main" val="3425205528"/>
                    </a:ext>
                  </a:extLst>
                </a:gridCol>
                <a:gridCol w="614766">
                  <a:extLst>
                    <a:ext uri="{9D8B030D-6E8A-4147-A177-3AD203B41FA5}">
                      <a16:colId xmlns:a16="http://schemas.microsoft.com/office/drawing/2014/main" val="531258114"/>
                    </a:ext>
                  </a:extLst>
                </a:gridCol>
                <a:gridCol w="614766">
                  <a:extLst>
                    <a:ext uri="{9D8B030D-6E8A-4147-A177-3AD203B41FA5}">
                      <a16:colId xmlns:a16="http://schemas.microsoft.com/office/drawing/2014/main" val="585229067"/>
                    </a:ext>
                  </a:extLst>
                </a:gridCol>
                <a:gridCol w="614766">
                  <a:extLst>
                    <a:ext uri="{9D8B030D-6E8A-4147-A177-3AD203B41FA5}">
                      <a16:colId xmlns:a16="http://schemas.microsoft.com/office/drawing/2014/main" val="3883516123"/>
                    </a:ext>
                  </a:extLst>
                </a:gridCol>
                <a:gridCol w="614766">
                  <a:extLst>
                    <a:ext uri="{9D8B030D-6E8A-4147-A177-3AD203B41FA5}">
                      <a16:colId xmlns:a16="http://schemas.microsoft.com/office/drawing/2014/main" val="520538903"/>
                    </a:ext>
                  </a:extLst>
                </a:gridCol>
                <a:gridCol w="614766">
                  <a:extLst>
                    <a:ext uri="{9D8B030D-6E8A-4147-A177-3AD203B41FA5}">
                      <a16:colId xmlns:a16="http://schemas.microsoft.com/office/drawing/2014/main" val="3584389145"/>
                    </a:ext>
                  </a:extLst>
                </a:gridCol>
                <a:gridCol w="614766">
                  <a:extLst>
                    <a:ext uri="{9D8B030D-6E8A-4147-A177-3AD203B41FA5}">
                      <a16:colId xmlns:a16="http://schemas.microsoft.com/office/drawing/2014/main" val="4136433243"/>
                    </a:ext>
                  </a:extLst>
                </a:gridCol>
                <a:gridCol w="614766">
                  <a:extLst>
                    <a:ext uri="{9D8B030D-6E8A-4147-A177-3AD203B41FA5}">
                      <a16:colId xmlns:a16="http://schemas.microsoft.com/office/drawing/2014/main" val="605237573"/>
                    </a:ext>
                  </a:extLst>
                </a:gridCol>
                <a:gridCol w="614766">
                  <a:extLst>
                    <a:ext uri="{9D8B030D-6E8A-4147-A177-3AD203B41FA5}">
                      <a16:colId xmlns:a16="http://schemas.microsoft.com/office/drawing/2014/main" val="1530699914"/>
                    </a:ext>
                  </a:extLst>
                </a:gridCol>
                <a:gridCol w="614766">
                  <a:extLst>
                    <a:ext uri="{9D8B030D-6E8A-4147-A177-3AD203B41FA5}">
                      <a16:colId xmlns:a16="http://schemas.microsoft.com/office/drawing/2014/main" val="4192143729"/>
                    </a:ext>
                  </a:extLst>
                </a:gridCol>
                <a:gridCol w="614766">
                  <a:extLst>
                    <a:ext uri="{9D8B030D-6E8A-4147-A177-3AD203B41FA5}">
                      <a16:colId xmlns:a16="http://schemas.microsoft.com/office/drawing/2014/main" val="2403913280"/>
                    </a:ext>
                  </a:extLst>
                </a:gridCol>
                <a:gridCol w="614766">
                  <a:extLst>
                    <a:ext uri="{9D8B030D-6E8A-4147-A177-3AD203B41FA5}">
                      <a16:colId xmlns:a16="http://schemas.microsoft.com/office/drawing/2014/main" val="1064775467"/>
                    </a:ext>
                  </a:extLst>
                </a:gridCol>
                <a:gridCol w="614766">
                  <a:extLst>
                    <a:ext uri="{9D8B030D-6E8A-4147-A177-3AD203B41FA5}">
                      <a16:colId xmlns:a16="http://schemas.microsoft.com/office/drawing/2014/main" val="2363600285"/>
                    </a:ext>
                  </a:extLst>
                </a:gridCol>
                <a:gridCol w="614766">
                  <a:extLst>
                    <a:ext uri="{9D8B030D-6E8A-4147-A177-3AD203B41FA5}">
                      <a16:colId xmlns:a16="http://schemas.microsoft.com/office/drawing/2014/main" val="2143893219"/>
                    </a:ext>
                  </a:extLst>
                </a:gridCol>
              </a:tblGrid>
              <a:tr h="620107"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144" marR="9144" marT="9144" marB="9144" anchor="b">
                    <a:lnL>
                      <a:noFill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TOTAL KIDS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EARLY MORNING BITE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BREAKFAST FOR ONE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FAMILY BREAKFAST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BREAKFAST @ WORK / SCHOOL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MID MORNING SNACK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LUNCH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LUNCH ALTER-NATIVE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AFTERNOON SNACK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AFTER WORK / SCHOOL BITE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DINNER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DINNER ALTER-NATIVE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EVENING ME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EVENING WE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BEDTIME / LATE NIGHT SNACK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615319"/>
                  </a:ext>
                </a:extLst>
              </a:tr>
              <a:tr h="393018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</a:rPr>
                        <a:t>Kids occasion Sizing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OCCASION SIZE AMONG KIDS (4-12)</a:t>
                      </a:r>
                    </a:p>
                    <a:p>
                      <a:pPr algn="l" rtl="0" fontAlgn="t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(% across all occasions) </a:t>
                      </a:r>
                    </a:p>
                    <a:p>
                      <a:pPr algn="l" rtl="0" fontAlgn="t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 n=3795 [5927]</a:t>
                      </a:r>
                    </a:p>
                  </a:txBody>
                  <a:tcPr marL="72000" marR="9144" marT="9144" marB="914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(-10.5)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2%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(-1.6)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18%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(+2.1)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(+2.1)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6%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(+2.1)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17%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(+2.1)</a:t>
                      </a:r>
                      <a:endParaRPr lang="en-US" sz="800" b="0" i="0" u="none" strike="noStrike" kern="1200" dirty="0">
                        <a:solidFill>
                          <a:srgbClr val="00B05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(+2.1)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10%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(+2.1)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(+2.1)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19%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(+2.1)</a:t>
                      </a:r>
                      <a:endParaRPr lang="en-US" sz="800" b="0" i="0" u="none" strike="noStrike" kern="1200" dirty="0">
                        <a:solidFill>
                          <a:srgbClr val="00B05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(+2.1)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(+2.1)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6%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(+2.1)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(+2.1)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42709"/>
                  </a:ext>
                </a:extLst>
              </a:tr>
              <a:tr h="3930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mpd="sng">
                      <a:noFill/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OCCASION SIZE AMONG TOTAL (4-70)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1" u="none" strike="noStrike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(% across all occasions) 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1" u="none" strike="noStrike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n= 36905 [37183]</a:t>
                      </a:r>
                    </a:p>
                  </a:txBody>
                  <a:tcPr marL="72000" marR="9144" marT="9144" marB="9144" anchor="ctr"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(-10.5)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9%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(-10.5)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9%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(-10.5)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2%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(-10.5)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(-10.5)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15%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(-10.5)</a:t>
                      </a:r>
                      <a:endParaRPr lang="en-US" sz="800" b="0" i="0" u="none" strike="noStrike" kern="1200" dirty="0">
                        <a:solidFill>
                          <a:srgbClr val="00B05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(-10.5)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(-10.5)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(-10.5)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19%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(-10.5)</a:t>
                      </a:r>
                      <a:endParaRPr lang="en-US" sz="800" b="0" i="0" u="none" strike="noStrike" kern="1200" dirty="0">
                        <a:solidFill>
                          <a:srgbClr val="00B05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(-10.5)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(-10.5)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(-10.5)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(-10.5)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043383"/>
                  </a:ext>
                </a:extLst>
              </a:tr>
              <a:tr h="196900"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INDEX: KIDS to TOTAL</a:t>
                      </a:r>
                    </a:p>
                  </a:txBody>
                  <a:tcPr marL="7200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0" i="0" u="none" strike="noStrike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191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112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115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120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187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134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71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76625"/>
                  </a:ext>
                </a:extLst>
              </a:tr>
              <a:tr h="234364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-US" sz="800" b="0" i="1" u="none" strike="noStrike" dirty="0">
                        <a:solidFill>
                          <a:srgbClr val="76717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3795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[5927]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53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 [83]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70 [109]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683</a:t>
                      </a:r>
                      <a:r>
                        <a:rPr lang="en-US" sz="800" b="0" i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 [1067]</a:t>
                      </a:r>
                      <a:endParaRPr lang="en-US" sz="800" b="0" i="1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37 [58]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225 [351]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662 [1034]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110</a:t>
                      </a:r>
                      <a:r>
                        <a:rPr lang="en-US" sz="800" b="0" i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 [172]</a:t>
                      </a:r>
                      <a:endParaRPr lang="en-US" sz="800" b="0" i="1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376 [587]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322 [503]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715 [1117]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50 [78]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40 [62]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246 [384]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206 [322]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865072"/>
                  </a:ext>
                </a:extLst>
              </a:tr>
              <a:tr h="174871">
                <a:tc rowSpan="20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Categories consumed</a:t>
                      </a: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Prepared Breakfast Food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46%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573023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18288" marB="18288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Frozen Breakfast Food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662884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Cereal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982486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Bread/Bakery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930702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Yogurt/Cheese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008960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Fruits and Veggies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238947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Salty/Savory Snacks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123708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Meat Snacks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925615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Nuts/Seeds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444440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Crackers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053976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Cookies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08276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Bars/Bites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673610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Sweets/Candy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433441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Dessert Items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900" b="0" i="0" u="none" strike="noStrike" dirty="0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288058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Sweet Baked Items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0%</a:t>
                      </a:r>
                      <a:endParaRPr lang="en-US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713047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Packaged Frozen Entrees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0%</a:t>
                      </a:r>
                      <a:endParaRPr lang="en-US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146732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Main Meal Foods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71%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88%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546298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Nutritional Drinks/Smoothies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32578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Nutritional Drinks/Smoothies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677857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Nutritional Drinks/Smoothies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627098"/>
                  </a:ext>
                </a:extLst>
              </a:tr>
              <a:tr h="17487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Nutritional Drinks/Smoothies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124983"/>
                  </a:ext>
                </a:extLst>
              </a:tr>
              <a:tr h="17487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Nutritional Drinks/Smoothies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977048"/>
                  </a:ext>
                </a:extLst>
              </a:tr>
              <a:tr h="17487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Nutritional Drinks/Smoothies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916387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1643" y="21308"/>
            <a:ext cx="11338560" cy="549275"/>
          </a:xfrm>
        </p:spPr>
        <p:txBody>
          <a:bodyPr>
            <a:noAutofit/>
          </a:bodyPr>
          <a:lstStyle/>
          <a:p>
            <a:r>
              <a:rPr lang="en-US" dirty="0"/>
              <a:t>KIDS – Occasion and Category Sizing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BAB1FE-4FB3-4E38-8CA1-9A4F12F9AD1F}"/>
              </a:ext>
            </a:extLst>
          </p:cNvPr>
          <p:cNvGrpSpPr/>
          <p:nvPr/>
        </p:nvGrpSpPr>
        <p:grpSpPr>
          <a:xfrm>
            <a:off x="979959" y="1141841"/>
            <a:ext cx="11212041" cy="45719"/>
            <a:chOff x="979959" y="1623108"/>
            <a:chExt cx="11212041" cy="45719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DC8297A-CFC3-BD45-B3DC-55873DA70ED9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9959" y="1623108"/>
              <a:ext cx="11212041" cy="45719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B3362E3-C6DA-454C-9252-9AFB538043EE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62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9D91783-8C0B-BC48-941B-BD2140991C20}"/>
                </a:ext>
              </a:extLst>
            </p:cNvPr>
            <p:cNvCxnSpPr>
              <a:cxnSpLocks/>
            </p:cNvCxnSpPr>
            <p:nvPr/>
          </p:nvCxnSpPr>
          <p:spPr>
            <a:xfrm>
              <a:off x="3552721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599199-F3CE-B54A-A313-F5413613D154}"/>
                </a:ext>
              </a:extLst>
            </p:cNvPr>
            <p:cNvCxnSpPr>
              <a:cxnSpLocks/>
            </p:cNvCxnSpPr>
            <p:nvPr/>
          </p:nvCxnSpPr>
          <p:spPr>
            <a:xfrm>
              <a:off x="4168980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EB5D05-33F3-B54D-B75C-BEBA16B0DA64}"/>
                </a:ext>
              </a:extLst>
            </p:cNvPr>
            <p:cNvCxnSpPr>
              <a:cxnSpLocks/>
            </p:cNvCxnSpPr>
            <p:nvPr/>
          </p:nvCxnSpPr>
          <p:spPr>
            <a:xfrm>
              <a:off x="4785239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22F94A8-D415-0D4B-82F3-853805A80568}"/>
                </a:ext>
              </a:extLst>
            </p:cNvPr>
            <p:cNvCxnSpPr>
              <a:cxnSpLocks/>
            </p:cNvCxnSpPr>
            <p:nvPr/>
          </p:nvCxnSpPr>
          <p:spPr>
            <a:xfrm>
              <a:off x="5401498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99C5BA-2D91-B449-A281-83291DE0CDB1}"/>
                </a:ext>
              </a:extLst>
            </p:cNvPr>
            <p:cNvCxnSpPr>
              <a:cxnSpLocks/>
            </p:cNvCxnSpPr>
            <p:nvPr/>
          </p:nvCxnSpPr>
          <p:spPr>
            <a:xfrm>
              <a:off x="6017757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DA6D7CB-204A-EF41-844D-08ED0F571292}"/>
                </a:ext>
              </a:extLst>
            </p:cNvPr>
            <p:cNvCxnSpPr>
              <a:cxnSpLocks/>
            </p:cNvCxnSpPr>
            <p:nvPr/>
          </p:nvCxnSpPr>
          <p:spPr>
            <a:xfrm>
              <a:off x="6634016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054E24-04F1-6C4B-9F11-1B41872623F7}"/>
                </a:ext>
              </a:extLst>
            </p:cNvPr>
            <p:cNvCxnSpPr>
              <a:cxnSpLocks/>
            </p:cNvCxnSpPr>
            <p:nvPr/>
          </p:nvCxnSpPr>
          <p:spPr>
            <a:xfrm>
              <a:off x="7250275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E8A741B-021E-3E4A-92F9-FFAFF336658C}"/>
                </a:ext>
              </a:extLst>
            </p:cNvPr>
            <p:cNvCxnSpPr>
              <a:cxnSpLocks/>
            </p:cNvCxnSpPr>
            <p:nvPr/>
          </p:nvCxnSpPr>
          <p:spPr>
            <a:xfrm>
              <a:off x="7866534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C4DAD68-13DE-E044-830F-DF9B9CF2B7FF}"/>
                </a:ext>
              </a:extLst>
            </p:cNvPr>
            <p:cNvCxnSpPr>
              <a:cxnSpLocks/>
            </p:cNvCxnSpPr>
            <p:nvPr/>
          </p:nvCxnSpPr>
          <p:spPr>
            <a:xfrm>
              <a:off x="8482793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A9FC000-B531-5542-A2FF-453BB30B234B}"/>
                </a:ext>
              </a:extLst>
            </p:cNvPr>
            <p:cNvCxnSpPr>
              <a:cxnSpLocks/>
            </p:cNvCxnSpPr>
            <p:nvPr/>
          </p:nvCxnSpPr>
          <p:spPr>
            <a:xfrm>
              <a:off x="9099052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38A343E-2F60-034B-8D16-8F5377379F3D}"/>
                </a:ext>
              </a:extLst>
            </p:cNvPr>
            <p:cNvCxnSpPr>
              <a:cxnSpLocks/>
            </p:cNvCxnSpPr>
            <p:nvPr/>
          </p:nvCxnSpPr>
          <p:spPr>
            <a:xfrm>
              <a:off x="9715311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291EBB6-2A24-8E4B-9FF7-217F479B385E}"/>
                </a:ext>
              </a:extLst>
            </p:cNvPr>
            <p:cNvCxnSpPr>
              <a:cxnSpLocks/>
            </p:cNvCxnSpPr>
            <p:nvPr/>
          </p:nvCxnSpPr>
          <p:spPr>
            <a:xfrm>
              <a:off x="10331570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F2BF770-5EA3-064C-8707-2E1F761DFF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64085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5CDC4EF5-6140-0D41-A996-FF43FEE4027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-345597" y="2127992"/>
            <a:ext cx="12537597" cy="4571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5522DD6-EE68-354F-AB9E-A4FF38B65C6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677154" y="3625010"/>
            <a:ext cx="5400000" cy="43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F2BEFCF-95CA-7244-9844-14446911D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708" y="4331274"/>
            <a:ext cx="551036" cy="55103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F91FDCD-4B25-4249-B352-2BA4C8067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07" y="1579257"/>
            <a:ext cx="739374" cy="739374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89D8ABA-2064-4F45-9D6C-CAC30CFA095B}"/>
              </a:ext>
            </a:extLst>
          </p:cNvPr>
          <p:cNvCxnSpPr>
            <a:cxnSpLocks/>
          </p:cNvCxnSpPr>
          <p:nvPr/>
        </p:nvCxnSpPr>
        <p:spPr>
          <a:xfrm>
            <a:off x="10947829" y="1171074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A93B067-A999-4F6D-AADC-0E7CEFD5431E}"/>
              </a:ext>
            </a:extLst>
          </p:cNvPr>
          <p:cNvGrpSpPr/>
          <p:nvPr/>
        </p:nvGrpSpPr>
        <p:grpSpPr>
          <a:xfrm>
            <a:off x="2722962" y="873503"/>
            <a:ext cx="8631727" cy="5499798"/>
            <a:chOff x="2722962" y="860864"/>
            <a:chExt cx="8631727" cy="2556015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CAA1B734-7A01-4FDE-8AD8-71E1AB42CA18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465744" y="2118082"/>
              <a:ext cx="2556000" cy="41563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72DCBC66-5CBB-4C68-B113-717EE885458D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079327" y="2118083"/>
              <a:ext cx="2556000" cy="41563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7153327C-EA06-47DB-91E5-B69F11282E45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692910" y="2118084"/>
              <a:ext cx="2556000" cy="41563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9665FD6C-C544-44EE-BD9D-18DD4A326E35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3306493" y="2118085"/>
              <a:ext cx="2556000" cy="41563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F57FBA6-BA01-431B-A268-E686500C2EBD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3920076" y="2118086"/>
              <a:ext cx="2556000" cy="41563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C27B376D-0387-407C-8B4D-A220EB9F83E6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533659" y="2118087"/>
              <a:ext cx="2556000" cy="41563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2EC91BF-F22B-4F30-81CD-A85BB9D2B35D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5147242" y="2118088"/>
              <a:ext cx="2556000" cy="41563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2A5D0CBF-E477-4630-AACE-B435AD844037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5760825" y="2118089"/>
              <a:ext cx="2556000" cy="41563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8C2DF73C-7D3B-46C9-9F5E-027364429D1E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374408" y="2118090"/>
              <a:ext cx="2556000" cy="41563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B36A4F88-7D58-43A7-AF29-CF1FDF8B1974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987991" y="2118091"/>
              <a:ext cx="2556000" cy="41563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E581D6A5-B03F-434C-9648-0B3196B8B3AA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601574" y="2118092"/>
              <a:ext cx="2556000" cy="41563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67A5BBB9-E97A-4266-8113-3123F9FFF256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215157" y="2118093"/>
              <a:ext cx="2556000" cy="41563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4B131A1-7282-4A39-90F3-B2C2BDBBD3B9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828740" y="2118094"/>
              <a:ext cx="2556000" cy="41563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91D538C8-E63B-45F3-AE8B-0B6DF9452AEA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9442323" y="2118096"/>
              <a:ext cx="2556000" cy="41563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5B845F5A-0000-4251-ADF1-DDCBA15F1DB6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0055908" y="2118097"/>
              <a:ext cx="2556000" cy="41563"/>
            </a:xfrm>
            <a:prstGeom prst="rect">
              <a:avLst/>
            </a:prstGeom>
          </p:spPr>
        </p:pic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75E54569-5E12-4D0F-82B5-8ABCF52C8835}"/>
              </a:ext>
            </a:extLst>
          </p:cNvPr>
          <p:cNvSpPr/>
          <p:nvPr/>
        </p:nvSpPr>
        <p:spPr>
          <a:xfrm>
            <a:off x="2367585" y="2163927"/>
            <a:ext cx="390477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n=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1251F8B-0E58-4FBE-AE98-565A4C0B0DDB}"/>
              </a:ext>
            </a:extLst>
          </p:cNvPr>
          <p:cNvGrpSpPr/>
          <p:nvPr/>
        </p:nvGrpSpPr>
        <p:grpSpPr>
          <a:xfrm>
            <a:off x="3823193" y="6516025"/>
            <a:ext cx="6309360" cy="369332"/>
            <a:chOff x="3823193" y="6516025"/>
            <a:chExt cx="6309360" cy="36933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FB6DFF6-84A8-4A68-9D1C-6094E84300FC}"/>
                </a:ext>
              </a:extLst>
            </p:cNvPr>
            <p:cNvGrpSpPr/>
            <p:nvPr/>
          </p:nvGrpSpPr>
          <p:grpSpPr>
            <a:xfrm>
              <a:off x="3823193" y="6516025"/>
              <a:ext cx="6309360" cy="369332"/>
              <a:chOff x="3823193" y="6516025"/>
              <a:chExt cx="6309360" cy="369332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6B782BB-C729-471C-8520-527A503B147F}"/>
                  </a:ext>
                </a:extLst>
              </p:cNvPr>
              <p:cNvSpPr txBox="1"/>
              <p:nvPr/>
            </p:nvSpPr>
            <p:spPr>
              <a:xfrm>
                <a:off x="3823193" y="6516025"/>
                <a:ext cx="6309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Occasion unweighted [weighted] base among respondents age 4-70 | Occasion % (Change PP Vs Benchmark) |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Base Sample size: LS: 0-150,   151-250 | Significance vs Total @ 95% CL :    High     Low </a:t>
                </a: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FFE6A7AA-7294-43F6-AB63-CFCB42CE7DF9}"/>
                  </a:ext>
                </a:extLst>
              </p:cNvPr>
              <p:cNvSpPr/>
              <p:nvPr/>
            </p:nvSpPr>
            <p:spPr>
              <a:xfrm>
                <a:off x="5421033" y="6724360"/>
                <a:ext cx="91440" cy="9144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1A4B1C3-52F9-4F73-84CD-22C2F0C146A2}"/>
                </a:ext>
              </a:extLst>
            </p:cNvPr>
            <p:cNvSpPr/>
            <p:nvPr/>
          </p:nvSpPr>
          <p:spPr>
            <a:xfrm>
              <a:off x="7763301" y="6722016"/>
              <a:ext cx="91440" cy="91440"/>
            </a:xfrm>
            <a:prstGeom prst="ellipse">
              <a:avLst/>
            </a:prstGeom>
            <a:solidFill>
              <a:srgbClr val="3082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8B99266-D799-4DA4-93F3-6A97EBB9A0AB}"/>
                </a:ext>
              </a:extLst>
            </p:cNvPr>
            <p:cNvSpPr/>
            <p:nvPr/>
          </p:nvSpPr>
          <p:spPr>
            <a:xfrm>
              <a:off x="8123814" y="6719673"/>
              <a:ext cx="91440" cy="91440"/>
            </a:xfrm>
            <a:prstGeom prst="ellipse">
              <a:avLst/>
            </a:prstGeom>
            <a:solidFill>
              <a:srgbClr val="C917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9306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602956"/>
              </p:ext>
            </p:extLst>
          </p:nvPr>
        </p:nvGraphicFramePr>
        <p:xfrm>
          <a:off x="197224" y="495622"/>
          <a:ext cx="11781408" cy="5844210"/>
        </p:xfrm>
        <a:graphic>
          <a:graphicData uri="http://schemas.openxmlformats.org/drawingml/2006/table">
            <a:tbl>
              <a:tblPr/>
              <a:tblGrid>
                <a:gridCol w="770199">
                  <a:extLst>
                    <a:ext uri="{9D8B030D-6E8A-4147-A177-3AD203B41FA5}">
                      <a16:colId xmlns:a16="http://schemas.microsoft.com/office/drawing/2014/main" val="2201052266"/>
                    </a:ext>
                  </a:extLst>
                </a:gridCol>
                <a:gridCol w="1985094">
                  <a:extLst>
                    <a:ext uri="{9D8B030D-6E8A-4147-A177-3AD203B41FA5}">
                      <a16:colId xmlns:a16="http://schemas.microsoft.com/office/drawing/2014/main" val="1095228742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2720634411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245864960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337171266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3425205528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531258114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3883516123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520538903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3584389145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4136433243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605237573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1530699914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4192143729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2403913280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1064775467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2363600285"/>
                    </a:ext>
                  </a:extLst>
                </a:gridCol>
              </a:tblGrid>
              <a:tr h="500774"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219" marR="5219" marT="5219" marB="0" anchor="ctr">
                    <a:lnL>
                      <a:noFill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219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EARLY MORNING BITE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BREAKFAST FOR ONE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FAMILY BREAKFAST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BREAKFAST @ WORK / SCHOOL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MID MORNING SNACK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LUNCH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LUNCH ALTER-NATIVE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AFTERNOON SNACK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AFTER WORK / SCHOOL BITE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DINNER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DINNER ALTER-NATIVE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EVENING ME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EVENING WE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BEDTIME / LATE NIGHT SNACK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615319"/>
                  </a:ext>
                </a:extLst>
              </a:tr>
              <a:tr h="309413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5219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endParaRPr lang="en-US" sz="800" b="0" i="1" u="none" strike="noStrike" dirty="0">
                        <a:solidFill>
                          <a:srgbClr val="7F7F7F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3795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[5927]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53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[83]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70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[109]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683</a:t>
                      </a:r>
                      <a:r>
                        <a:rPr lang="en-US" sz="800" b="0" i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[1067]</a:t>
                      </a:r>
                      <a:endParaRPr lang="en-US" sz="800" b="0" i="1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37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[58]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225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[351]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662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[1034]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110</a:t>
                      </a:r>
                      <a:r>
                        <a:rPr lang="en-US" sz="800" b="0" i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[172]</a:t>
                      </a:r>
                      <a:endParaRPr lang="en-US" sz="800" b="0" i="1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376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[587]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322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[503]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715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[1117]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50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[78]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40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[62]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246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[384]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206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[322]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796221"/>
                  </a:ext>
                </a:extLst>
              </a:tr>
              <a:tr h="252028">
                <a:tc rowSpan="2">
                  <a:txBody>
                    <a:bodyPr/>
                    <a:lstStyle/>
                    <a:p>
                      <a:pPr algn="ctr" fontAlgn="ctr"/>
                      <a:endParaRPr lang="en-US" sz="10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Where</a:t>
                      </a: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Home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99%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92%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84%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90%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98%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89%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96%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042709"/>
                  </a:ext>
                </a:extLst>
              </a:tr>
              <a:tr h="2520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Out of </a:t>
                      </a:r>
                      <a:r>
                        <a:rPr lang="en-US" sz="9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Home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60%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59723"/>
                  </a:ext>
                </a:extLst>
              </a:tr>
              <a:tr h="252028">
                <a:tc rowSpan="5"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Channel</a:t>
                      </a: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Grocery/Supermarket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73%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67%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77%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662884"/>
                  </a:ext>
                </a:extLst>
              </a:tr>
              <a:tr h="2520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Mass Merchandise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91717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0%</a:t>
                      </a:r>
                      <a:endParaRPr lang="en-US" sz="900" b="0" i="0" u="none" strike="noStrike" dirty="0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982486"/>
                  </a:ext>
                </a:extLst>
              </a:tr>
              <a:tr h="2520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Food Service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0%</a:t>
                      </a:r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930702"/>
                  </a:ext>
                </a:extLst>
              </a:tr>
              <a:tr h="2520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Club/Warehouse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0%</a:t>
                      </a:r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08960"/>
                  </a:ext>
                </a:extLst>
              </a:tr>
              <a:tr h="2520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School/Work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0%</a:t>
                      </a:r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0%</a:t>
                      </a:r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0%</a:t>
                      </a:r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0%</a:t>
                      </a:r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0%</a:t>
                      </a:r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7370601"/>
                  </a:ext>
                </a:extLst>
              </a:tr>
              <a:tr h="252028">
                <a:tc rowSpan="5"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Who</a:t>
                      </a: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Age 4-6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700206"/>
                  </a:ext>
                </a:extLst>
              </a:tr>
              <a:tr h="2520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Age 7-9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132139"/>
                  </a:ext>
                </a:extLst>
              </a:tr>
              <a:tr h="2520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Age 10-12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884860"/>
                  </a:ext>
                </a:extLst>
              </a:tr>
              <a:tr h="2520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Average</a:t>
                      </a:r>
                      <a:r>
                        <a:rPr lang="en-US" sz="9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 HH Size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4.2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3.9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3.9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4.3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4.4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4.2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4.2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4.0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4.2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4.3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4.2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4.2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4.1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4.3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4.3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412520"/>
                  </a:ext>
                </a:extLst>
              </a:tr>
              <a:tr h="2520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Average HH Income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$83.6k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$86.6k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$81.0k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$86.0k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C91717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$68.7k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$82.2k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$85.3k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$78.0k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$83.9k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$84.3k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$84.4k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$86.1k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$78.7k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$81.4k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$76.7k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016377"/>
                  </a:ext>
                </a:extLst>
              </a:tr>
              <a:tr h="252028">
                <a:tc rowSpan="3"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Who With</a:t>
                      </a: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Alone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248933"/>
                  </a:ext>
                </a:extLst>
              </a:tr>
              <a:tr h="2520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With Family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70%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97%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69%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85%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99%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96%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82%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709733"/>
                  </a:ext>
                </a:extLst>
              </a:tr>
              <a:tr h="2520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Others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73%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400278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Watching TV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62%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500640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Relaxing/Doing Nothing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492741"/>
                  </a:ext>
                </a:extLst>
              </a:tr>
              <a:tr h="252028">
                <a:tc rowSpan="3"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Top </a:t>
                      </a:r>
                    </a:p>
                    <a:p>
                      <a:pPr algn="ctr" fontAlgn="ctr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Activities</a:t>
                      </a: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Socializing/Talking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2282"/>
                  </a:ext>
                </a:extLst>
              </a:tr>
              <a:tr h="252028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5219" marR="5219" marT="5219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Getting Ready for Day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91717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0%</a:t>
                      </a:r>
                      <a:endParaRPr lang="en-US" sz="900" b="0" i="0" u="none" strike="noStrike" dirty="0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91717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0%</a:t>
                      </a:r>
                      <a:endParaRPr lang="en-US" sz="900" b="0" i="0" u="none" strike="noStrike" dirty="0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415075"/>
                  </a:ext>
                </a:extLst>
              </a:tr>
              <a:tr h="24549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5219" marR="5219" marT="5219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Break from Studying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91717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0%</a:t>
                      </a:r>
                      <a:endParaRPr lang="en-US" sz="900" b="0" i="0" u="none" strike="noStrike" dirty="0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91717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0%</a:t>
                      </a:r>
                      <a:endParaRPr lang="en-US" sz="900" b="0" i="0" u="none" strike="noStrike" dirty="0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94752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AC26FCC-11C9-C949-A8B4-D11D917242C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2000" y="968100"/>
            <a:ext cx="12456000" cy="4156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04605D3-A4C2-4888-8AA1-D7996E09A050}"/>
              </a:ext>
            </a:extLst>
          </p:cNvPr>
          <p:cNvGrpSpPr/>
          <p:nvPr/>
        </p:nvGrpSpPr>
        <p:grpSpPr>
          <a:xfrm>
            <a:off x="3127940" y="968096"/>
            <a:ext cx="8643091" cy="0"/>
            <a:chOff x="3127940" y="1311004"/>
            <a:chExt cx="8643091" cy="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9EDFED0-D47F-5C46-981B-3A776608722A}"/>
                </a:ext>
              </a:extLst>
            </p:cNvPr>
            <p:cNvCxnSpPr>
              <a:cxnSpLocks/>
            </p:cNvCxnSpPr>
            <p:nvPr/>
          </p:nvCxnSpPr>
          <p:spPr>
            <a:xfrm>
              <a:off x="3127940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FF1A9B-E123-0A46-9427-27605577F8CC}"/>
                </a:ext>
              </a:extLst>
            </p:cNvPr>
            <p:cNvCxnSpPr>
              <a:cxnSpLocks/>
            </p:cNvCxnSpPr>
            <p:nvPr/>
          </p:nvCxnSpPr>
          <p:spPr>
            <a:xfrm>
              <a:off x="3730980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6E465E-3DE2-E04F-A66A-D778D9965054}"/>
                </a:ext>
              </a:extLst>
            </p:cNvPr>
            <p:cNvCxnSpPr>
              <a:cxnSpLocks/>
            </p:cNvCxnSpPr>
            <p:nvPr/>
          </p:nvCxnSpPr>
          <p:spPr>
            <a:xfrm>
              <a:off x="4334020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6075A0C-7D5C-F947-AAF5-60D4402DB63B}"/>
                </a:ext>
              </a:extLst>
            </p:cNvPr>
            <p:cNvCxnSpPr>
              <a:cxnSpLocks/>
            </p:cNvCxnSpPr>
            <p:nvPr/>
          </p:nvCxnSpPr>
          <p:spPr>
            <a:xfrm>
              <a:off x="4937060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CB7A3EC-2A12-6B4E-9855-9B7F5DC7C22F}"/>
                </a:ext>
              </a:extLst>
            </p:cNvPr>
            <p:cNvCxnSpPr>
              <a:cxnSpLocks/>
            </p:cNvCxnSpPr>
            <p:nvPr/>
          </p:nvCxnSpPr>
          <p:spPr>
            <a:xfrm>
              <a:off x="5540100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8C71142-2862-F54A-AB51-E38D8B0C16A4}"/>
                </a:ext>
              </a:extLst>
            </p:cNvPr>
            <p:cNvCxnSpPr>
              <a:cxnSpLocks/>
            </p:cNvCxnSpPr>
            <p:nvPr/>
          </p:nvCxnSpPr>
          <p:spPr>
            <a:xfrm>
              <a:off x="6143140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8DBC0FA-91CF-F442-BA1C-2FAC616021EF}"/>
                </a:ext>
              </a:extLst>
            </p:cNvPr>
            <p:cNvCxnSpPr>
              <a:cxnSpLocks/>
            </p:cNvCxnSpPr>
            <p:nvPr/>
          </p:nvCxnSpPr>
          <p:spPr>
            <a:xfrm>
              <a:off x="6746180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E872F4-C415-B74F-8E46-CA9AAB6B5E1E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20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91861D5-A33C-1347-B57B-7A38D78C6695}"/>
                </a:ext>
              </a:extLst>
            </p:cNvPr>
            <p:cNvCxnSpPr>
              <a:cxnSpLocks/>
            </p:cNvCxnSpPr>
            <p:nvPr/>
          </p:nvCxnSpPr>
          <p:spPr>
            <a:xfrm>
              <a:off x="7952260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3AE5704-1710-424C-A10D-08D9EF1BAC3C}"/>
                </a:ext>
              </a:extLst>
            </p:cNvPr>
            <p:cNvCxnSpPr>
              <a:cxnSpLocks/>
            </p:cNvCxnSpPr>
            <p:nvPr/>
          </p:nvCxnSpPr>
          <p:spPr>
            <a:xfrm>
              <a:off x="8555300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E889CA-A065-C54D-BCD0-2F9BB99F63A1}"/>
                </a:ext>
              </a:extLst>
            </p:cNvPr>
            <p:cNvCxnSpPr>
              <a:cxnSpLocks/>
            </p:cNvCxnSpPr>
            <p:nvPr/>
          </p:nvCxnSpPr>
          <p:spPr>
            <a:xfrm>
              <a:off x="9158340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35AAE36-2289-2148-83CC-565EE2EE9CC7}"/>
                </a:ext>
              </a:extLst>
            </p:cNvPr>
            <p:cNvCxnSpPr>
              <a:cxnSpLocks/>
            </p:cNvCxnSpPr>
            <p:nvPr/>
          </p:nvCxnSpPr>
          <p:spPr>
            <a:xfrm>
              <a:off x="9761380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8619489-BE9D-D442-AB67-162A5F18CB68}"/>
                </a:ext>
              </a:extLst>
            </p:cNvPr>
            <p:cNvCxnSpPr>
              <a:cxnSpLocks/>
            </p:cNvCxnSpPr>
            <p:nvPr/>
          </p:nvCxnSpPr>
          <p:spPr>
            <a:xfrm>
              <a:off x="10364420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A54CC24-1687-2A4F-BFA3-4FFEF38EE1A4}"/>
                </a:ext>
              </a:extLst>
            </p:cNvPr>
            <p:cNvCxnSpPr>
              <a:cxnSpLocks/>
            </p:cNvCxnSpPr>
            <p:nvPr/>
          </p:nvCxnSpPr>
          <p:spPr>
            <a:xfrm>
              <a:off x="10967460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77EE409-7C49-304A-A77D-AB8486E02F0E}"/>
                </a:ext>
              </a:extLst>
            </p:cNvPr>
            <p:cNvCxnSpPr>
              <a:cxnSpLocks/>
            </p:cNvCxnSpPr>
            <p:nvPr/>
          </p:nvCxnSpPr>
          <p:spPr>
            <a:xfrm>
              <a:off x="11570505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0C60E607-85A3-3646-96DC-210B75D948A6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035" y="3514314"/>
            <a:ext cx="5652925" cy="43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070ACAA-15FB-EF41-8A22-AD70E3E1C8FC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53601" y="3514314"/>
            <a:ext cx="5652925" cy="43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3D39895-6BC2-C94F-A2F4-ECCDB9480F3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332454" y="3514314"/>
            <a:ext cx="5652925" cy="432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F69972B1-B02B-A84D-AC19-FE832EF8FF1B}"/>
              </a:ext>
            </a:extLst>
          </p:cNvPr>
          <p:cNvSpPr/>
          <p:nvPr/>
        </p:nvSpPr>
        <p:spPr>
          <a:xfrm>
            <a:off x="2658526" y="1022380"/>
            <a:ext cx="390477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n=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F8B57FE-CBA9-624E-8512-2982A9EF066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959401" y="3514314"/>
            <a:ext cx="5652925" cy="432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EE1D7FF-1185-9642-B6C1-144C75239EF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558491" y="3514314"/>
            <a:ext cx="5652925" cy="43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02EDF8F-2696-AA49-B84F-6F38DD7328C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887385" y="3514314"/>
            <a:ext cx="5652925" cy="432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27F22A8-509C-124F-AB39-F16134C288E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157581" y="3514314"/>
            <a:ext cx="5652925" cy="43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1834B6B-A464-2747-A797-F59579D2D30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764553" y="3514314"/>
            <a:ext cx="5652925" cy="43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1DC36EE-375D-E645-9284-80B2E374A84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363643" y="3514314"/>
            <a:ext cx="5652925" cy="43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F727947-335F-A240-82B8-335FAE80FFB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970615" y="3514315"/>
            <a:ext cx="5652925" cy="43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EAC3368-3248-6045-904C-381E0F173C73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569705" y="3514315"/>
            <a:ext cx="5652925" cy="43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D50F676-CF3C-CC49-AEE8-0B2C66FA111C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168795" y="3514315"/>
            <a:ext cx="5652925" cy="432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D0C3AE6-AA65-2B43-816B-1C8CE1F238DD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775769" y="3514315"/>
            <a:ext cx="5652925" cy="432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4CB58D1-1311-6647-BEBE-ED36F9F8A5D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374859" y="3514315"/>
            <a:ext cx="5652925" cy="432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C303A7C3-BE2B-3947-80DD-6450682454C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973949" y="3514315"/>
            <a:ext cx="5652925" cy="432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69904-DEB9-1545-9EAE-D2C490B7515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580923" y="3514315"/>
            <a:ext cx="5652925" cy="43200"/>
          </a:xfrm>
          <a:prstGeom prst="rect">
            <a:avLst/>
          </a:prstGeom>
        </p:spPr>
      </p:pic>
      <p:sp>
        <p:nvSpPr>
          <p:cNvPr id="68" name="Title 4">
            <a:extLst>
              <a:ext uri="{FF2B5EF4-FFF2-40B4-BE49-F238E27FC236}">
                <a16:creationId xmlns:a16="http://schemas.microsoft.com/office/drawing/2014/main" id="{E1B640FD-E807-C041-9019-12E561151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3" y="11544"/>
            <a:ext cx="11338560" cy="549275"/>
          </a:xfrm>
        </p:spPr>
        <p:txBody>
          <a:bodyPr>
            <a:noAutofit/>
          </a:bodyPr>
          <a:lstStyle/>
          <a:p>
            <a:r>
              <a:rPr lang="en-US" dirty="0"/>
              <a:t>KIDS - Behavior within Occasions</a:t>
            </a:r>
            <a:endParaRPr lang="en-US" sz="20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F2EBDE9-48B1-8C49-BED9-135FEA873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438" y="4405912"/>
            <a:ext cx="504000" cy="5040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1BA6E66-48A6-2640-8940-008E1D568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145" y="3398558"/>
            <a:ext cx="466131" cy="46613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F7B7F02-479C-8045-9142-00CE521850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145" y="1211666"/>
            <a:ext cx="466131" cy="46613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B5EAAF5-E5EC-E247-98A0-ED7879D296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555" y="5393983"/>
            <a:ext cx="545312" cy="54531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76545-A18D-4D8B-A70A-06CB67F0A2AA}"/>
              </a:ext>
            </a:extLst>
          </p:cNvPr>
          <p:cNvSpPr txBox="1"/>
          <p:nvPr/>
        </p:nvSpPr>
        <p:spPr>
          <a:xfrm>
            <a:off x="3823193" y="6516025"/>
            <a:ext cx="630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unweighted [weighted] base among respondents age 4-70 |</a:t>
            </a: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Occasion % (Change PP Vs Benchmark) |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 Sample size: LS: 0-150,   151-250 | Significance vs Total @ 95% CL :    High     Low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F609063-3085-45D1-A0C2-79233A92770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7" t="-17891" r="19281" b="25144"/>
          <a:stretch/>
        </p:blipFill>
        <p:spPr>
          <a:xfrm>
            <a:off x="381825" y="2137194"/>
            <a:ext cx="317241" cy="339557"/>
          </a:xfrm>
          <a:prstGeom prst="rect">
            <a:avLst/>
          </a:prstGeom>
        </p:spPr>
      </p:pic>
      <p:sp>
        <p:nvSpPr>
          <p:cNvPr id="51" name="notAvailable">
            <a:extLst>
              <a:ext uri="{FF2B5EF4-FFF2-40B4-BE49-F238E27FC236}">
                <a16:creationId xmlns:a16="http://schemas.microsoft.com/office/drawing/2014/main" id="{4BE8A449-0B86-47C8-9A84-26539D4B53CF}"/>
              </a:ext>
            </a:extLst>
          </p:cNvPr>
          <p:cNvSpPr txBox="1"/>
          <p:nvPr/>
        </p:nvSpPr>
        <p:spPr>
          <a:xfrm>
            <a:off x="939077" y="5575056"/>
            <a:ext cx="11057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Not Applicable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AFDFA35-EC12-413B-86BC-CC3401822B9B}"/>
              </a:ext>
            </a:extLst>
          </p:cNvPr>
          <p:cNvSpPr/>
          <p:nvPr/>
        </p:nvSpPr>
        <p:spPr>
          <a:xfrm>
            <a:off x="5421033" y="6724360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EBB50CB-701E-412F-813C-798FCC8929FD}"/>
              </a:ext>
            </a:extLst>
          </p:cNvPr>
          <p:cNvSpPr/>
          <p:nvPr/>
        </p:nvSpPr>
        <p:spPr>
          <a:xfrm>
            <a:off x="7763301" y="6722016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17088FB-8196-41C2-AF20-573FFBDC21F6}"/>
              </a:ext>
            </a:extLst>
          </p:cNvPr>
          <p:cNvSpPr/>
          <p:nvPr/>
        </p:nvSpPr>
        <p:spPr>
          <a:xfrm>
            <a:off x="8123814" y="6719673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591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FA7E7A-0389-4278-BB80-FF1D89858A9B}"/>
              </a:ext>
            </a:extLst>
          </p:cNvPr>
          <p:cNvSpPr/>
          <p:nvPr/>
        </p:nvSpPr>
        <p:spPr>
          <a:xfrm>
            <a:off x="0" y="1199965"/>
            <a:ext cx="12192000" cy="9591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92331" y="2267049"/>
            <a:ext cx="7199669" cy="40514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04725" y="1200983"/>
            <a:ext cx="11401793" cy="94605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Establish an enterprise-wide, standardized continuous tracker of eating occasions within our core markets inclusive of brands, categories, channels and retailers</a:t>
            </a:r>
          </a:p>
        </p:txBody>
      </p:sp>
      <p:sp>
        <p:nvSpPr>
          <p:cNvPr id="9" name="Rectangle 20"/>
          <p:cNvSpPr/>
          <p:nvPr/>
        </p:nvSpPr>
        <p:spPr>
          <a:xfrm flipH="1">
            <a:off x="4992330" y="2259657"/>
            <a:ext cx="3153920" cy="406623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">
                <a:schemeClr val="bg1">
                  <a:alpha val="50000"/>
                </a:schemeClr>
              </a:gs>
              <a:gs pos="60000">
                <a:srgbClr val="FFFFFF">
                  <a:alpha val="80000"/>
                </a:srgbClr>
              </a:gs>
              <a:gs pos="30000">
                <a:schemeClr val="bg1">
                  <a:alpha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69365" y="3323278"/>
            <a:ext cx="4722964" cy="19389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In order to unlock the power of occasions, Landmark captures all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5W’s defining the situational context associated with consumption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and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factors associated with purchase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, allowing us to entice buyers when they are most motivated and receptive to buy.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5BA32DA3-D30D-4EE2-83A8-A4623125514A}"/>
              </a:ext>
            </a:extLst>
          </p:cNvPr>
          <p:cNvSpPr txBox="1">
            <a:spLocks/>
          </p:cNvSpPr>
          <p:nvPr/>
        </p:nvSpPr>
        <p:spPr>
          <a:xfrm>
            <a:off x="121643" y="311588"/>
            <a:ext cx="1133856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Project Objective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DB1348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07427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327AB-88D1-5449-94B4-DC2800895352}"/>
              </a:ext>
            </a:extLst>
          </p:cNvPr>
          <p:cNvSpPr/>
          <p:nvPr/>
        </p:nvSpPr>
        <p:spPr>
          <a:xfrm>
            <a:off x="0" y="2519569"/>
            <a:ext cx="7825508" cy="12573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APPENDIX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D918E6-473E-3D4D-8A21-C25DE2BD5699}"/>
              </a:ext>
            </a:extLst>
          </p:cNvPr>
          <p:cNvGrpSpPr/>
          <p:nvPr/>
        </p:nvGrpSpPr>
        <p:grpSpPr>
          <a:xfrm rot="5400000">
            <a:off x="6812698" y="1018570"/>
            <a:ext cx="6139714" cy="4097218"/>
            <a:chOff x="0" y="6488755"/>
            <a:chExt cx="3604717" cy="36924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894B9A-A17D-304E-BF44-E5CB19758119}"/>
                </a:ext>
              </a:extLst>
            </p:cNvPr>
            <p:cNvSpPr/>
            <p:nvPr userDrawn="1"/>
          </p:nvSpPr>
          <p:spPr>
            <a:xfrm>
              <a:off x="0" y="6488755"/>
              <a:ext cx="3604716" cy="369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Isosceles Triangle 19">
              <a:extLst>
                <a:ext uri="{FF2B5EF4-FFF2-40B4-BE49-F238E27FC236}">
                  <a16:creationId xmlns:a16="http://schemas.microsoft.com/office/drawing/2014/main" id="{71ACD336-2BDB-2E49-B5E4-026DD61038DA}"/>
                </a:ext>
              </a:extLst>
            </p:cNvPr>
            <p:cNvSpPr/>
            <p:nvPr userDrawn="1"/>
          </p:nvSpPr>
          <p:spPr>
            <a:xfrm rot="16200000">
              <a:off x="3263520" y="6515062"/>
              <a:ext cx="367503" cy="314890"/>
            </a:xfrm>
            <a:prstGeom prst="triangle">
              <a:avLst/>
            </a:prstGeom>
            <a:solidFill>
              <a:srgbClr val="DB13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Picture 4" descr="Image result for kelloggs logo">
            <a:extLst>
              <a:ext uri="{FF2B5EF4-FFF2-40B4-BE49-F238E27FC236}">
                <a16:creationId xmlns:a16="http://schemas.microsoft.com/office/drawing/2014/main" id="{BD8104E7-A948-C848-84DA-03719470C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055" y="188793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4D3F0-9DB4-E443-883D-ECBD1B4135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8" r="6957"/>
          <a:stretch/>
        </p:blipFill>
        <p:spPr>
          <a:xfrm>
            <a:off x="7825507" y="717817"/>
            <a:ext cx="4100525" cy="408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55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8D6F88-C45D-4C4B-B714-E39898F5D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834" y="1173798"/>
            <a:ext cx="7330849" cy="42665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19" y="365125"/>
            <a:ext cx="6134501" cy="944762"/>
          </a:xfrm>
        </p:spPr>
        <p:txBody>
          <a:bodyPr>
            <a:normAutofit/>
          </a:bodyPr>
          <a:lstStyle/>
          <a:p>
            <a:r>
              <a:rPr lang="en-US" dirty="0"/>
              <a:t>KIDS  INTERPRETATION GUIDE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H="1" flipV="1">
            <a:off x="2075545" y="1915868"/>
            <a:ext cx="2430194" cy="32374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ilter1"/>
          <p:cNvSpPr/>
          <p:nvPr/>
        </p:nvSpPr>
        <p:spPr>
          <a:xfrm>
            <a:off x="426720" y="1734837"/>
            <a:ext cx="1857829" cy="10895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SIZE AMONG KIDS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“3% of kids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Filter&gt;occasions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are considered Early Morning Bites.”</a:t>
            </a:r>
          </a:p>
        </p:txBody>
      </p:sp>
      <p:sp>
        <p:nvSpPr>
          <p:cNvPr id="38" name="Filter3"/>
          <p:cNvSpPr/>
          <p:nvPr/>
        </p:nvSpPr>
        <p:spPr>
          <a:xfrm>
            <a:off x="5029005" y="5755405"/>
            <a:ext cx="3153752" cy="7571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CATEGORIES CONSUMED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“Beverages were consumed by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30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 of kids’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in&lt;Additional Filter&gt;Lunch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occasions, compared to 23% of total kids’ occasions.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B68F6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 flipH="1" flipV="1">
            <a:off x="4314093" y="5088835"/>
            <a:ext cx="1208523" cy="53576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  <a:endCxn id="19" idx="3"/>
          </p:cNvCxnSpPr>
          <p:nvPr/>
        </p:nvCxnSpPr>
        <p:spPr>
          <a:xfrm flipH="1">
            <a:off x="2284549" y="2735580"/>
            <a:ext cx="2904671" cy="69728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ilter2"/>
          <p:cNvSpPr/>
          <p:nvPr/>
        </p:nvSpPr>
        <p:spPr>
          <a:xfrm>
            <a:off x="426720" y="2888095"/>
            <a:ext cx="1857829" cy="10895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SIZE AMONG TOTAL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“40% of total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Filter&gt;occasions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are considered Early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Breakfast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.”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3439" y="5217081"/>
            <a:ext cx="2150396" cy="2585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INDEX: KIDS TO TOTAL</a:t>
            </a:r>
          </a:p>
        </p:txBody>
      </p:sp>
      <p:cxnSp>
        <p:nvCxnSpPr>
          <p:cNvPr id="22" name="Straight Connector 21"/>
          <p:cNvCxnSpPr>
            <a:cxnSpLocks/>
          </p:cNvCxnSpPr>
          <p:nvPr/>
        </p:nvCxnSpPr>
        <p:spPr>
          <a:xfrm flipH="1">
            <a:off x="1960687" y="3215640"/>
            <a:ext cx="2451293" cy="19812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313359" y="5427818"/>
          <a:ext cx="1279018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9018">
                  <a:extLst>
                    <a:ext uri="{9D8B030D-6E8A-4147-A177-3AD203B41FA5}">
                      <a16:colId xmlns:a16="http://schemas.microsoft.com/office/drawing/2014/main" val="4261540772"/>
                    </a:ext>
                  </a:extLst>
                </a:gridCol>
              </a:tblGrid>
              <a:tr h="12464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Kids</a:t>
                      </a:r>
                      <a:r>
                        <a:rPr lang="en-US" sz="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Occasion Size %</a:t>
                      </a:r>
                      <a:endParaRPr 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289655"/>
                  </a:ext>
                </a:extLst>
              </a:tr>
              <a:tr h="12464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Total Occasion Size 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247805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544127" y="5493795"/>
            <a:ext cx="14271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100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INDEX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88281" y="5814066"/>
            <a:ext cx="3574527" cy="4247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Early Morning Bite, kids underindex vs. total, while kids overindex on Family Breakfast.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800598" y="4115227"/>
            <a:ext cx="2354136" cy="6278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SIGNIFICANCE TESTING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Green/Red font color indicates significantly high/low vs Total.</a:t>
            </a:r>
          </a:p>
        </p:txBody>
      </p:sp>
      <p:cxnSp>
        <p:nvCxnSpPr>
          <p:cNvPr id="36" name="Straight Connector 35"/>
          <p:cNvCxnSpPr>
            <a:cxnSpLocks/>
          </p:cNvCxnSpPr>
          <p:nvPr/>
        </p:nvCxnSpPr>
        <p:spPr>
          <a:xfrm flipH="1">
            <a:off x="7877908" y="4544840"/>
            <a:ext cx="1922693" cy="8829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">
            <a:extLst>
              <a:ext uri="{FF2B5EF4-FFF2-40B4-BE49-F238E27FC236}">
                <a16:creationId xmlns:a16="http://schemas.microsoft.com/office/drawing/2014/main" id="{92E3196D-CEB0-4098-BEDB-5E606476DF56}"/>
              </a:ext>
            </a:extLst>
          </p:cNvPr>
          <p:cNvSpPr txBox="1"/>
          <p:nvPr/>
        </p:nvSpPr>
        <p:spPr>
          <a:xfrm>
            <a:off x="3547806" y="6564638"/>
            <a:ext cx="2056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* Refer to Notes for Additional Filters</a:t>
            </a:r>
          </a:p>
        </p:txBody>
      </p:sp>
    </p:spTree>
    <p:extLst>
      <p:ext uri="{BB962C8B-B14F-4D97-AF65-F5344CB8AC3E}">
        <p14:creationId xmlns:p14="http://schemas.microsoft.com/office/powerpoint/2010/main" val="3669286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399052-71AD-41F4-BFBB-562A83230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025" y="774700"/>
            <a:ext cx="8290006" cy="44298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19" y="193114"/>
            <a:ext cx="4878612" cy="944762"/>
          </a:xfrm>
        </p:spPr>
        <p:txBody>
          <a:bodyPr>
            <a:normAutofit/>
          </a:bodyPr>
          <a:lstStyle/>
          <a:p>
            <a:r>
              <a:rPr lang="en-US" dirty="0"/>
              <a:t>KIDS INTERPRETATION GUIDE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H="1">
            <a:off x="2284550" y="1623060"/>
            <a:ext cx="1263256" cy="16547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ilter1"/>
          <p:cNvSpPr>
            <a:spLocks/>
          </p:cNvSpPr>
          <p:nvPr/>
        </p:nvSpPr>
        <p:spPr>
          <a:xfrm>
            <a:off x="418090" y="1041316"/>
            <a:ext cx="1857829" cy="10895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WHERE CONSUMED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94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 of kids’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Filter&gt;Family Breakfast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occasions occur at home, compared to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78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 of total kids occasions.”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 flipH="1">
            <a:off x="2381061" y="2112375"/>
            <a:ext cx="1108899" cy="55278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ilter2"/>
          <p:cNvSpPr>
            <a:spLocks/>
          </p:cNvSpPr>
          <p:nvPr/>
        </p:nvSpPr>
        <p:spPr>
          <a:xfrm>
            <a:off x="426720" y="2112375"/>
            <a:ext cx="1857829" cy="10895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PURCHASE CHANNEL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63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 of kids’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Filter&gt;Early Morning Bites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items are purchased at </a:t>
            </a:r>
            <a:r>
              <a:rPr lang="en-US" sz="12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Grocery,Natural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 Store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.”</a:t>
            </a:r>
          </a:p>
        </p:txBody>
      </p:sp>
      <p:cxnSp>
        <p:nvCxnSpPr>
          <p:cNvPr id="22" name="Straight Connector 21"/>
          <p:cNvCxnSpPr>
            <a:cxnSpLocks/>
          </p:cNvCxnSpPr>
          <p:nvPr/>
        </p:nvCxnSpPr>
        <p:spPr>
          <a:xfrm flipH="1">
            <a:off x="2284551" y="2915478"/>
            <a:ext cx="1293536" cy="46054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9622279" y="5520717"/>
            <a:ext cx="2354136" cy="6278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sz="1200" b="1" dirty="0">
                <a:solidFill>
                  <a:srgbClr val="B68F68"/>
                </a:solidFill>
              </a:rPr>
              <a:t>SIGNIFICANCE TESTING</a:t>
            </a:r>
          </a:p>
          <a:p>
            <a:pPr lvl="0">
              <a:defRPr/>
            </a:pPr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Green/Red font color indicates significantly high/low vs Total.</a:t>
            </a:r>
          </a:p>
        </p:txBody>
      </p:sp>
      <p:cxnSp>
        <p:nvCxnSpPr>
          <p:cNvPr id="36" name="Straight Connector 35"/>
          <p:cNvCxnSpPr>
            <a:cxnSpLocks/>
          </p:cNvCxnSpPr>
          <p:nvPr/>
        </p:nvCxnSpPr>
        <p:spPr>
          <a:xfrm flipH="1" flipV="1">
            <a:off x="9223513" y="5187636"/>
            <a:ext cx="398767" cy="2879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ilter3"/>
          <p:cNvSpPr>
            <a:spLocks/>
          </p:cNvSpPr>
          <p:nvPr/>
        </p:nvSpPr>
        <p:spPr>
          <a:xfrm>
            <a:off x="426720" y="3183433"/>
            <a:ext cx="1857829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CONSUMER AGE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30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 of kids’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Filter&gt;Family Breakfast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occasions are eaten by a child 4-6 years old.”</a:t>
            </a:r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>
          <a:xfrm flipH="1">
            <a:off x="2268555" y="3390620"/>
            <a:ext cx="1492916" cy="88973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ilter4"/>
          <p:cNvSpPr>
            <a:spLocks/>
          </p:cNvSpPr>
          <p:nvPr/>
        </p:nvSpPr>
        <p:spPr>
          <a:xfrm>
            <a:off x="410725" y="4171392"/>
            <a:ext cx="2158995" cy="10895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AVG. CONSUMER HOUSEHOLD SIZE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“The average HH Size’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in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Filter&gt;Family Breakfast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occasion is about 4 people. ”</a:t>
            </a:r>
          </a:p>
        </p:txBody>
      </p:sp>
      <p:cxnSp>
        <p:nvCxnSpPr>
          <p:cNvPr id="37" name="Straight Connector 36"/>
          <p:cNvCxnSpPr>
            <a:cxnSpLocks/>
          </p:cNvCxnSpPr>
          <p:nvPr/>
        </p:nvCxnSpPr>
        <p:spPr>
          <a:xfrm flipH="1">
            <a:off x="2245263" y="3505927"/>
            <a:ext cx="1984092" cy="183009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ilter5"/>
          <p:cNvSpPr/>
          <p:nvPr/>
        </p:nvSpPr>
        <p:spPr>
          <a:xfrm>
            <a:off x="387433" y="5325550"/>
            <a:ext cx="2017666" cy="10895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AVG. CONSUMER HOUSEHOLD INCOME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“The average HH Income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’ in&lt;Additional Filter&gt;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Family Breakfast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occasion is $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90.93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 annually.”</a:t>
            </a:r>
          </a:p>
        </p:txBody>
      </p:sp>
      <p:cxnSp>
        <p:nvCxnSpPr>
          <p:cNvPr id="40" name="Straight Connector 39"/>
          <p:cNvCxnSpPr>
            <a:cxnSpLocks/>
          </p:cNvCxnSpPr>
          <p:nvPr/>
        </p:nvCxnSpPr>
        <p:spPr>
          <a:xfrm flipH="1">
            <a:off x="4213363" y="3776870"/>
            <a:ext cx="1091968" cy="141076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ilter6"/>
          <p:cNvSpPr/>
          <p:nvPr/>
        </p:nvSpPr>
        <p:spPr>
          <a:xfrm>
            <a:off x="3077036" y="5177207"/>
            <a:ext cx="1857829" cy="10895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WHO WITH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“On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8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 of kids’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Filter&gt;Early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Morning Bite occasions, the child eats alone.”</a:t>
            </a:r>
          </a:p>
        </p:txBody>
      </p:sp>
      <p:sp>
        <p:nvSpPr>
          <p:cNvPr id="43" name="Filter7"/>
          <p:cNvSpPr/>
          <p:nvPr/>
        </p:nvSpPr>
        <p:spPr>
          <a:xfrm>
            <a:off x="5258067" y="5171650"/>
            <a:ext cx="1857829" cy="10895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 ACTIVITIES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25%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 kids’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Filter&gt;Early Morning Bite occasions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the child is watching TV.”</a:t>
            </a: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>
          <a:xfrm>
            <a:off x="5975287" y="4280355"/>
            <a:ext cx="1" cy="89254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3">
            <a:extLst>
              <a:ext uri="{FF2B5EF4-FFF2-40B4-BE49-F238E27FC236}">
                <a16:creationId xmlns:a16="http://schemas.microsoft.com/office/drawing/2014/main" id="{5A789EC8-56F1-4458-A72F-9099E4535C96}"/>
              </a:ext>
            </a:extLst>
          </p:cNvPr>
          <p:cNvSpPr txBox="1"/>
          <p:nvPr/>
        </p:nvSpPr>
        <p:spPr>
          <a:xfrm>
            <a:off x="3547806" y="6564638"/>
            <a:ext cx="2056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* Refer to Notes for Additional Filters</a:t>
            </a:r>
          </a:p>
        </p:txBody>
      </p:sp>
    </p:spTree>
    <p:extLst>
      <p:ext uri="{BB962C8B-B14F-4D97-AF65-F5344CB8AC3E}">
        <p14:creationId xmlns:p14="http://schemas.microsoft.com/office/powerpoint/2010/main" val="2968372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6720" y="173734"/>
            <a:ext cx="10536700" cy="549275"/>
          </a:xfrm>
        </p:spPr>
        <p:txBody>
          <a:bodyPr/>
          <a:lstStyle/>
          <a:p>
            <a:r>
              <a:rPr lang="en-US" dirty="0"/>
              <a:t>OCCASION DEFINITIONS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6720" y="796619"/>
            <a:ext cx="11338560" cy="3107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The </a:t>
            </a:r>
            <a:r>
              <a:rPr lang="en-US" dirty="0">
                <a:solidFill>
                  <a:schemeClr val="tx1"/>
                </a:solidFill>
                <a:latin typeface="Franklin Gothic Medium" panose="020B0603020102020204" pitchFamily="34" charset="0"/>
              </a:rPr>
              <a:t>14 occasion types </a:t>
            </a:r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are defined by combinations of respondent answers to the following questions:</a:t>
            </a:r>
          </a:p>
        </p:txBody>
      </p:sp>
      <p:sp>
        <p:nvSpPr>
          <p:cNvPr id="10" name="Freeform 9"/>
          <p:cNvSpPr/>
          <p:nvPr/>
        </p:nvSpPr>
        <p:spPr>
          <a:xfrm>
            <a:off x="457656" y="2181255"/>
            <a:ext cx="2651760" cy="1876449"/>
          </a:xfrm>
          <a:custGeom>
            <a:avLst/>
            <a:gdLst>
              <a:gd name="connsiteX0" fmla="*/ 0 w 2363390"/>
              <a:gd name="connsiteY0" fmla="*/ 0 h 1418034"/>
              <a:gd name="connsiteX1" fmla="*/ 2363390 w 2363390"/>
              <a:gd name="connsiteY1" fmla="*/ 0 h 1418034"/>
              <a:gd name="connsiteX2" fmla="*/ 2363390 w 2363390"/>
              <a:gd name="connsiteY2" fmla="*/ 1418034 h 1418034"/>
              <a:gd name="connsiteX3" fmla="*/ 0 w 2363390"/>
              <a:gd name="connsiteY3" fmla="*/ 1418034 h 1418034"/>
              <a:gd name="connsiteX4" fmla="*/ 0 w 2363390"/>
              <a:gd name="connsiteY4" fmla="*/ 0 h 141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3390" h="1418034">
                <a:moveTo>
                  <a:pt x="0" y="0"/>
                </a:moveTo>
                <a:lnTo>
                  <a:pt x="2363390" y="0"/>
                </a:lnTo>
                <a:lnTo>
                  <a:pt x="2363390" y="1418034"/>
                </a:lnTo>
                <a:lnTo>
                  <a:pt x="0" y="1418034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marL="0" marR="0" lvl="0" indent="0" algn="l" defTabSz="711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/>
                <a:solidFill>
                  <a:srgbClr val="DB1348"/>
                </a:solidFill>
                <a:effectLst/>
                <a:uLnTx/>
                <a:uFillTx/>
                <a:latin typeface="Franklin Gothic Medium" panose="020B0603020102020204" pitchFamily="34" charset="0"/>
              </a:rPr>
              <a:t>Would you describe this occasion as:</a:t>
            </a:r>
          </a:p>
          <a:p>
            <a:pPr marL="285750" marR="0" lvl="0" indent="-285750" algn="l" defTabSz="914400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 meal</a:t>
            </a:r>
          </a:p>
          <a:p>
            <a:pPr marL="285750" marR="0" lvl="0" indent="-285750" algn="l" defTabSz="914400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 snack</a:t>
            </a:r>
          </a:p>
          <a:p>
            <a:pPr marL="285750" marR="0" lvl="0" indent="-285750" algn="l" defTabSz="914400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 beverage</a:t>
            </a:r>
          </a:p>
          <a:p>
            <a:pPr marL="285750" marR="0" lvl="0" indent="-285750" algn="l" defTabSz="914400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Something else</a:t>
            </a:r>
          </a:p>
        </p:txBody>
      </p:sp>
      <p:sp>
        <p:nvSpPr>
          <p:cNvPr id="11" name="Freeform 10"/>
          <p:cNvSpPr/>
          <p:nvPr/>
        </p:nvSpPr>
        <p:spPr>
          <a:xfrm>
            <a:off x="3066845" y="2181255"/>
            <a:ext cx="2756287" cy="3269420"/>
          </a:xfrm>
          <a:custGeom>
            <a:avLst/>
            <a:gdLst>
              <a:gd name="connsiteX0" fmla="*/ 0 w 2363390"/>
              <a:gd name="connsiteY0" fmla="*/ 0 h 1418034"/>
              <a:gd name="connsiteX1" fmla="*/ 2363390 w 2363390"/>
              <a:gd name="connsiteY1" fmla="*/ 0 h 1418034"/>
              <a:gd name="connsiteX2" fmla="*/ 2363390 w 2363390"/>
              <a:gd name="connsiteY2" fmla="*/ 1418034 h 1418034"/>
              <a:gd name="connsiteX3" fmla="*/ 0 w 2363390"/>
              <a:gd name="connsiteY3" fmla="*/ 1418034 h 1418034"/>
              <a:gd name="connsiteX4" fmla="*/ 0 w 2363390"/>
              <a:gd name="connsiteY4" fmla="*/ 0 h 141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3390" h="1418034">
                <a:moveTo>
                  <a:pt x="0" y="0"/>
                </a:moveTo>
                <a:lnTo>
                  <a:pt x="2363390" y="0"/>
                </a:lnTo>
                <a:lnTo>
                  <a:pt x="2363390" y="1418034"/>
                </a:lnTo>
                <a:lnTo>
                  <a:pt x="0" y="1418034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defRPr/>
            </a:pPr>
            <a:r>
              <a:rPr lang="en-US" sz="1400" dirty="0">
                <a:ln/>
                <a:solidFill>
                  <a:srgbClr val="DB1348"/>
                </a:solidFill>
                <a:latin typeface="Franklin Gothic Medium" panose="020B0603020102020204" pitchFamily="34" charset="0"/>
              </a:rPr>
              <a:t>Which best describes when you/your child had this occasion?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Before breakfast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Instead of breakfast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Breakfast or with breakfast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Between breakfast and lunch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Instead of lunch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Lunch or with lunch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Between lunch and dinner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Shortly after school / work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Just before dinner / appetizers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Instead of dinner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Dinner or with dinner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Immediately after dinner, as a dessert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After dinner, in the evening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Before going to bed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 the middle of the night</a:t>
            </a:r>
          </a:p>
        </p:txBody>
      </p:sp>
      <p:sp>
        <p:nvSpPr>
          <p:cNvPr id="12" name="Freeform 11"/>
          <p:cNvSpPr/>
          <p:nvPr/>
        </p:nvSpPr>
        <p:spPr>
          <a:xfrm>
            <a:off x="6157580" y="2181254"/>
            <a:ext cx="2651760" cy="3269420"/>
          </a:xfrm>
          <a:custGeom>
            <a:avLst/>
            <a:gdLst>
              <a:gd name="connsiteX0" fmla="*/ 0 w 2363390"/>
              <a:gd name="connsiteY0" fmla="*/ 0 h 1418034"/>
              <a:gd name="connsiteX1" fmla="*/ 2363390 w 2363390"/>
              <a:gd name="connsiteY1" fmla="*/ 0 h 1418034"/>
              <a:gd name="connsiteX2" fmla="*/ 2363390 w 2363390"/>
              <a:gd name="connsiteY2" fmla="*/ 1418034 h 1418034"/>
              <a:gd name="connsiteX3" fmla="*/ 0 w 2363390"/>
              <a:gd name="connsiteY3" fmla="*/ 1418034 h 1418034"/>
              <a:gd name="connsiteX4" fmla="*/ 0 w 2363390"/>
              <a:gd name="connsiteY4" fmla="*/ 0 h 141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3390" h="1418034">
                <a:moveTo>
                  <a:pt x="0" y="0"/>
                </a:moveTo>
                <a:lnTo>
                  <a:pt x="2363390" y="0"/>
                </a:lnTo>
                <a:lnTo>
                  <a:pt x="2363390" y="1418034"/>
                </a:lnTo>
                <a:lnTo>
                  <a:pt x="0" y="1418034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marR="0" lvl="0" indent="0" defTabSz="711200" fontAlgn="auto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Tx/>
              <a:buNone/>
              <a:tabLst/>
              <a:defRPr/>
            </a:pPr>
            <a:r>
              <a:rPr lang="en-US" sz="1400" dirty="0">
                <a:ln/>
                <a:solidFill>
                  <a:srgbClr val="DB1348"/>
                </a:solidFill>
                <a:latin typeface="Franklin Gothic Medium" panose="020B0603020102020204" pitchFamily="34" charset="0"/>
              </a:rPr>
              <a:t>Who else was with you/your child at this occasion?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No one/I was alone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My spouse/partner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My child/children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My parent(s)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Other family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Colleagues/Co-workers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Several friends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One friend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Other</a:t>
            </a:r>
          </a:p>
        </p:txBody>
      </p:sp>
      <p:sp>
        <p:nvSpPr>
          <p:cNvPr id="13" name="Freeform 12"/>
          <p:cNvSpPr/>
          <p:nvPr/>
        </p:nvSpPr>
        <p:spPr>
          <a:xfrm>
            <a:off x="8919612" y="2181253"/>
            <a:ext cx="3181227" cy="5027539"/>
          </a:xfrm>
          <a:custGeom>
            <a:avLst/>
            <a:gdLst>
              <a:gd name="connsiteX0" fmla="*/ 0 w 2363390"/>
              <a:gd name="connsiteY0" fmla="*/ 0 h 1418034"/>
              <a:gd name="connsiteX1" fmla="*/ 2363390 w 2363390"/>
              <a:gd name="connsiteY1" fmla="*/ 0 h 1418034"/>
              <a:gd name="connsiteX2" fmla="*/ 2363390 w 2363390"/>
              <a:gd name="connsiteY2" fmla="*/ 1418034 h 1418034"/>
              <a:gd name="connsiteX3" fmla="*/ 0 w 2363390"/>
              <a:gd name="connsiteY3" fmla="*/ 1418034 h 1418034"/>
              <a:gd name="connsiteX4" fmla="*/ 0 w 2363390"/>
              <a:gd name="connsiteY4" fmla="*/ 0 h 141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3390" h="1418034">
                <a:moveTo>
                  <a:pt x="0" y="0"/>
                </a:moveTo>
                <a:lnTo>
                  <a:pt x="2363390" y="0"/>
                </a:lnTo>
                <a:lnTo>
                  <a:pt x="2363390" y="1418034"/>
                </a:lnTo>
                <a:lnTo>
                  <a:pt x="0" y="1418034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defRPr/>
            </a:pPr>
            <a:r>
              <a:rPr lang="en-US" sz="1400" dirty="0">
                <a:ln/>
                <a:solidFill>
                  <a:srgbClr val="DB1348"/>
                </a:solidFill>
                <a:latin typeface="Franklin Gothic Medium" panose="020B0603020102020204" pitchFamily="34" charset="0"/>
              </a:rPr>
              <a:t>Where did you/your child eat/drink during this occasion?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At home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At work/office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School Kindergarten through Grade 12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College/university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Coffee shop/café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Quick service restaurant/fast food restaurant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Sit down restaurant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Full-service restaurant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Cafeteria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Deli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Mall/food court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 the street/walking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Commuting/traveling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Convenience store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Supermarket/grocery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At a bar/nightclub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Cinema/Movie theater/amusement park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At someone else’s home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Outdoors (park, beach, etc.)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Health Club/Gym/sports center/sports field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Hotel or motel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Airport or other transit location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Hospital/ Long Term Care Facility/Retirement Home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Other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012F82-9394-0B4E-8621-F4907CF2652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82572" y="3854168"/>
            <a:ext cx="5076000" cy="7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ADC57F-80C0-224E-9F49-E1BDE13541B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412019" y="3854168"/>
            <a:ext cx="5076000" cy="7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79CE5-8709-ED48-A353-23F48681BE3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187024" y="3854168"/>
            <a:ext cx="5076000" cy="7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C3459F-785C-B748-8C16-33B52388F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526" y="1187820"/>
            <a:ext cx="1073906" cy="10739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B0FCF5-A0B3-434E-8A15-E71CCD96C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8445" y="1217717"/>
            <a:ext cx="1014112" cy="10141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D8A9A7-7C7B-C94B-945D-144232427E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4378" y="1257954"/>
            <a:ext cx="933639" cy="9336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4F18AA-08AA-494B-933C-4FA23DEB6F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3043" y="1257954"/>
            <a:ext cx="933639" cy="9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33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6720" y="173734"/>
            <a:ext cx="10536700" cy="549275"/>
          </a:xfrm>
        </p:spPr>
        <p:txBody>
          <a:bodyPr/>
          <a:lstStyle/>
          <a:p>
            <a:r>
              <a:rPr lang="en-US" dirty="0"/>
              <a:t>OCCASION DEFINITIONS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426720" y="1439185"/>
          <a:ext cx="11484333" cy="4953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8703">
                  <a:extLst>
                    <a:ext uri="{9D8B030D-6E8A-4147-A177-3AD203B41FA5}">
                      <a16:colId xmlns:a16="http://schemas.microsoft.com/office/drawing/2014/main" val="2358609535"/>
                    </a:ext>
                  </a:extLst>
                </a:gridCol>
                <a:gridCol w="5307885">
                  <a:extLst>
                    <a:ext uri="{9D8B030D-6E8A-4147-A177-3AD203B41FA5}">
                      <a16:colId xmlns:a16="http://schemas.microsoft.com/office/drawing/2014/main" val="9527303"/>
                    </a:ext>
                  </a:extLst>
                </a:gridCol>
                <a:gridCol w="3377745">
                  <a:extLst>
                    <a:ext uri="{9D8B030D-6E8A-4147-A177-3AD203B41FA5}">
                      <a16:colId xmlns:a16="http://schemas.microsoft.com/office/drawing/2014/main" val="214102032"/>
                    </a:ext>
                  </a:extLst>
                </a:gridCol>
              </a:tblGrid>
              <a:tr h="601691">
                <a:tc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Timing of occasion and respondent designation</a:t>
                      </a:r>
                    </a:p>
                    <a:p>
                      <a:pPr algn="ctr"/>
                      <a:r>
                        <a:rPr lang="en-US" sz="1400" b="0" kern="1200" dirty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As meal or snack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</a:rPr>
                        <a:t>Other requirements for where</a:t>
                      </a:r>
                      <a:r>
                        <a:rPr lang="en-US" sz="1400" b="0" baseline="0" dirty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</a:rPr>
                        <a:t> and</a:t>
                      </a:r>
                    </a:p>
                    <a:p>
                      <a:pPr algn="ctr"/>
                      <a:r>
                        <a:rPr lang="en-US" sz="1400" b="0" baseline="0" dirty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</a:rPr>
                        <a:t>Who with</a:t>
                      </a:r>
                      <a:endParaRPr lang="en-US" sz="1400" b="0" dirty="0">
                        <a:solidFill>
                          <a:schemeClr val="tx2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681232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FOR ONE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lang="en-US" sz="1200" i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Before/Instead of Breakfast But Still A Meal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Must</a:t>
                      </a:r>
                      <a:r>
                        <a:rPr lang="en-US" sz="1200" i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be Alone 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359853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FAMILY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BREAKFAST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lang="en-US" sz="1200" i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Before/Instead of Breakfast But Still A Meal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Must be with Other(s)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076019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@ WORK / SCHOOL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lang="en-US" sz="1200" i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Before/Instead of Breakfast But Still A Meal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Must be at Work</a:t>
                      </a:r>
                      <a:r>
                        <a:rPr lang="en-US" sz="1200" i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or School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235755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C2347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EARLY</a:t>
                      </a:r>
                      <a:r>
                        <a:rPr lang="en-US" sz="1100" b="0" kern="12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MORNING BITE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Before Breakfast/Instead of Breakfast And Not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668452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MID MORNING SNACK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Between Breakfast and Lunch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9824855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LUNCH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Lunch And Considered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236038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LUNCH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ALTERNATIVE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Instead of Lunch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Lunch But Not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322687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AFTERNOON SNACK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Between Lunch and Dinner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5808004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AFTER WORK /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SCHOOL BITE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Shortly After Work / School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Just Before Dinner/Appetizers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450896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DINNER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Dinner And Considered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571925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DINNER ALTERNATIVE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Instead of Dinner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Dinner But Not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54485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EVENING 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Immediately After Dinner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After Dinner, In The Evening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Must be Alone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167617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EVENING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WE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Immediately After Dinner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After Dinner, In The Evening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Must be with Other(s)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392238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C2347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BEDTIME / LATE NIGHT SNACK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Before Going To Bed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Middle Of The Night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73100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2AB6569-EC06-3A45-8C16-879A53B4F299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28867" y="3485126"/>
            <a:ext cx="5940000" cy="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E1FF15-718D-3D45-9800-35A31FC19920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24436" y="3485126"/>
            <a:ext cx="5940000" cy="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23A86-B4B5-6746-82F0-7C35AE2C2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699" y="551126"/>
            <a:ext cx="987766" cy="987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A7F2EB-7167-AB44-94AF-79FA9F47F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65462" y="551126"/>
            <a:ext cx="987766" cy="98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78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Questionnaire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600874"/>
              </p:ext>
            </p:extLst>
          </p:nvPr>
        </p:nvGraphicFramePr>
        <p:xfrm>
          <a:off x="4818186" y="749743"/>
          <a:ext cx="7114518" cy="5677443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7114518">
                  <a:extLst>
                    <a:ext uri="{9D8B030D-6E8A-4147-A177-3AD203B41FA5}">
                      <a16:colId xmlns:a16="http://schemas.microsoft.com/office/drawing/2014/main" val="256141733"/>
                    </a:ext>
                  </a:extLst>
                </a:gridCol>
              </a:tblGrid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Breakfast Food (prepared by/for you): (e.g., Eggs, Meat (Bacon, Sausage, Ham), Meat Substitutes (Veggie bacon, sausage), Sandwiches, French Toast, Pancakes, Waffles, etc.))</a:t>
                      </a:r>
                      <a:endParaRPr 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085502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Packaged Frozen Ready-to-Eat Breakfast Food: (e.g., Breakfast Sandwiches, French Toast, Pancakes, Waffles, Toaster Strudels, etc.)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8724399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Cereals, Muesli, Granola, Oatmeal, Oats (Hot or Cold)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336759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Bread, Toast, Bakery, Breakfast Pastries, Toaster Pastries (e.g., Bagels, Muffins, Donuts, Croissants, Danishes, Coffee Cakes)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534539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Yogurt and Cheese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911966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Fruits and Vegetables (fresh/raw, in juice, cooked)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736762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Salty or Savory Snacks (e.g., Rice/Soy Cakes/Snacks, Rice Crackers, Chips (of any kind), Cheese Puffs, Pretzels, Popcorn, Snack Mixes, Cracker Chips, Pork Rinds)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706870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Meat Snack/Jerky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9587854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Nuts, Seeds, Trail Mixes, Roasted Chickpeas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627634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Crackers/Savory Biscuits, Crispbreads, Rusk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7603923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Cookies/Sweet Biscuits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4804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Bars or Bites (e.g., Cereal Bars, Granola Bars, Sport Bars, Weight Management Bars, Protein Bars or Bites, Marshmallow Treat Bars, etc.)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0026103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Sweets, Chocolates, Candy, Gum/Mints, Fruit Snacks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214273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Dessert Items/Snacks (Gelatin, Pudding, Custard, Rice Pudding, Tapioca, Ice Cream, Frozen Yogurt, Sherbet/Sorbet, Popsicles, Frozen Fruit Bars)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502084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Sweet Baked Dessert-Like Items (e.g., Cake, Pie, Cupcakes, Brownies, Snack Cakes, Snack Fruit Pies, Biscotti, Tea Cakes, etc.)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774600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Packaged Frozen Ready-to-Eat Appetizers and Entrees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5044065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Main Meal Foods (prepared by/for you): (e.g., Meats, Meat Substitutes (e.g., Veggie Burgers, Chik’n, etc.), Soups, Salads, Sandwiches, Burritos/Wraps, Potatoes/French Fries, Pizza, Pasta, Beans, Appetizers, etc.)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425252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Traditional Mexican Foods/Snacks (Mexico only)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902152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Traditional Brazilian Foods/Snacks (Brazil only)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104908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Meal Replacement Drinks/Nutritional Drinks/Smoothies/Smoothie Bowls/Shakes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4660403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Any Beverage (other than a Meal Replacement Drink/Nutritional Drink/Smoothie/Shake)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82008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4818185" y="222764"/>
            <a:ext cx="7114518" cy="416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CATEGORY DESCRIPTIONS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66926" y="985980"/>
            <a:ext cx="4025943" cy="99467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The category definitions provided to respondents are shown on the right.  For more information on any of the below items, please use the link to the master questionnaire document.</a:t>
            </a:r>
          </a:p>
        </p:txBody>
      </p:sp>
      <p:sp>
        <p:nvSpPr>
          <p:cNvPr id="3" name="Rectangle 2"/>
          <p:cNvSpPr/>
          <p:nvPr/>
        </p:nvSpPr>
        <p:spPr>
          <a:xfrm>
            <a:off x="630114" y="4266101"/>
            <a:ext cx="1533138" cy="1109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E7DC57-0037-2547-8CA2-1BD54A625E9E}"/>
              </a:ext>
            </a:extLst>
          </p:cNvPr>
          <p:cNvSpPr txBox="1">
            <a:spLocks/>
          </p:cNvSpPr>
          <p:nvPr/>
        </p:nvSpPr>
        <p:spPr>
          <a:xfrm>
            <a:off x="466926" y="1864013"/>
            <a:ext cx="3674251" cy="163078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lvl="0" indent="-285750">
              <a:lnSpc>
                <a:spcPct val="150000"/>
              </a:lnSpc>
              <a:buClr>
                <a:srgbClr val="DC2347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Question wording</a:t>
            </a:r>
          </a:p>
          <a:p>
            <a:pPr marL="285750" lvl="0" indent="-285750">
              <a:lnSpc>
                <a:spcPct val="150000"/>
              </a:lnSpc>
              <a:buClr>
                <a:srgbClr val="DC2347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Item lists</a:t>
            </a:r>
          </a:p>
          <a:p>
            <a:pPr marL="285750" lvl="0" indent="-285750">
              <a:lnSpc>
                <a:spcPct val="150000"/>
              </a:lnSpc>
              <a:buClr>
                <a:srgbClr val="DC2347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Brands lists</a:t>
            </a:r>
          </a:p>
          <a:p>
            <a:pPr marL="285750" lvl="0" indent="-285750">
              <a:lnSpc>
                <a:spcPct val="150000"/>
              </a:lnSpc>
              <a:buClr>
                <a:srgbClr val="DC2347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Channel and retailer lists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9C50251-F880-48BF-AFF6-43274F022E15}"/>
              </a:ext>
            </a:extLst>
          </p:cNvPr>
          <p:cNvSpPr txBox="1">
            <a:spLocks/>
          </p:cNvSpPr>
          <p:nvPr/>
        </p:nvSpPr>
        <p:spPr>
          <a:xfrm>
            <a:off x="3578992" y="6597170"/>
            <a:ext cx="5228144" cy="28808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^Not all categories are included for every country</a:t>
            </a:r>
          </a:p>
        </p:txBody>
      </p:sp>
    </p:spTree>
    <p:extLst>
      <p:ext uri="{BB962C8B-B14F-4D97-AF65-F5344CB8AC3E}">
        <p14:creationId xmlns:p14="http://schemas.microsoft.com/office/powerpoint/2010/main" val="2469661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Questionnaire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26718" y="1683635"/>
          <a:ext cx="11460480" cy="4684260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5622390">
                  <a:extLst>
                    <a:ext uri="{9D8B030D-6E8A-4147-A177-3AD203B41FA5}">
                      <a16:colId xmlns:a16="http://schemas.microsoft.com/office/drawing/2014/main" val="256141733"/>
                    </a:ext>
                  </a:extLst>
                </a:gridCol>
                <a:gridCol w="211015">
                  <a:extLst>
                    <a:ext uri="{9D8B030D-6E8A-4147-A177-3AD203B41FA5}">
                      <a16:colId xmlns:a16="http://schemas.microsoft.com/office/drawing/2014/main" val="3988653655"/>
                    </a:ext>
                  </a:extLst>
                </a:gridCol>
                <a:gridCol w="5627075">
                  <a:extLst>
                    <a:ext uri="{9D8B030D-6E8A-4147-A177-3AD203B41FA5}">
                      <a16:colId xmlns:a16="http://schemas.microsoft.com/office/drawing/2014/main" val="201586123"/>
                    </a:ext>
                  </a:extLst>
                </a:gridCol>
              </a:tblGrid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Grocery Store / Supermarket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Bakery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085502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Natural/Specialty Grocery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Convenience store / Minimarket / gas station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582742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Ethnic Grocery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School Kindergarten through Grade 12 cafeteria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883756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Smaller version of a Supermarket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College / university cafeteria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556912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Small local corner grocery store or bodega or mom and pop shop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Office / workplace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3851794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Traditional 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Typical food place (taqueria, food, courier, tortería, etc.)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817750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Street or Traveling  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Coffee shop / café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598220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Dedicated Store (such as Tortillería, Butchery, Poultry, Quesería, etc.)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 quick service restaurant / fast food restaurant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492796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Wholesaler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Full-service restaurant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9602045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Corner Shop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Mall/food court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729298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Street Stall / Corner Stand / Informal Sale / Semaphore or High Seller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Deli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948409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Hypermarket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Bar / nightclub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4282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Club/Warehouse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Ice cream shop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443053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Dollar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Health Club / Gym / sports center / sports field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35295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Discount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861726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Super Store / Mass Merchandise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Hospital / Long Term Care Facility / Retirement Home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599291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Department store / Retail Store (non-food store such as a department store, hardware store, etc.)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Airport or other transit location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085868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Health food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Cinema / Movie theater / amusement park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208025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Drugstore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Military Location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425349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Specialty / Gourmet Food shop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Online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534202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426720" y="1090519"/>
            <a:ext cx="11460480" cy="416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Franklin Gothic Medium Cond"/>
                <a:ea typeface="+mj-ea"/>
                <a:cs typeface="+mj-cs"/>
              </a:defRPr>
            </a:lvl1pPr>
          </a:lstStyle>
          <a:p>
            <a:r>
              <a:rPr lang="en-US" dirty="0"/>
              <a:t>MASTER </a:t>
            </a:r>
            <a:r>
              <a:rPr lang="en-US"/>
              <a:t>CHANNEL LIST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578992" y="6597170"/>
            <a:ext cx="5228144" cy="28808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^Not all channels are included for every country</a:t>
            </a:r>
          </a:p>
        </p:txBody>
      </p:sp>
    </p:spTree>
    <p:extLst>
      <p:ext uri="{BB962C8B-B14F-4D97-AF65-F5344CB8AC3E}">
        <p14:creationId xmlns:p14="http://schemas.microsoft.com/office/powerpoint/2010/main" val="1780381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61" y="121420"/>
            <a:ext cx="11583312" cy="1515954"/>
          </a:xfrm>
        </p:spPr>
        <p:txBody>
          <a:bodyPr>
            <a:normAutofit/>
          </a:bodyPr>
          <a:lstStyle/>
          <a:p>
            <a:pPr lvl="0" defTabSz="701368">
              <a:defRPr/>
            </a:pPr>
            <a:r>
              <a:rPr lang="en-US" dirty="0"/>
              <a:t>Occasions allow us to move beyond category-first thinking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661" y="1288748"/>
            <a:ext cx="8990237" cy="104768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39" tIns="35069" rIns="70139" bIns="3506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113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Occasions challenge us to think about how to better meet the needs within the occasions compared to our category competitors and against competing categories.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2568490"/>
            <a:ext cx="7903403" cy="360168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7661" y="2988002"/>
            <a:ext cx="8253257" cy="2762660"/>
          </a:xfrm>
          <a:prstGeom prst="rect">
            <a:avLst/>
          </a:prstGeom>
        </p:spPr>
        <p:txBody>
          <a:bodyPr wrap="square" lIns="145143" tIns="72571" rIns="145143" bIns="72571">
            <a:spAutoFit/>
          </a:bodyPr>
          <a:lstStyle/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Intuitive and globally understood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Provide clarity on what people eat and why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Sharpen our perspective on consumer behavior and trends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Identify white-space and category-adjacent growth opportunities 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Understand truly “ownable” occasions where Kellogg’s can differentiate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Focus our innovation and commercialization efforts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Focus our M&amp;A activities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77" b="9931"/>
          <a:stretch/>
        </p:blipFill>
        <p:spPr>
          <a:xfrm>
            <a:off x="7903403" y="2568490"/>
            <a:ext cx="4274801" cy="3601684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632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669625" y="2490103"/>
            <a:ext cx="4416907" cy="2224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Occasions will influence all aspects of the business…</a:t>
            </a:r>
          </a:p>
        </p:txBody>
      </p:sp>
      <p:sp>
        <p:nvSpPr>
          <p:cNvPr id="8" name="Trapezoid 7"/>
          <p:cNvSpPr/>
          <p:nvPr/>
        </p:nvSpPr>
        <p:spPr bwMode="auto">
          <a:xfrm>
            <a:off x="10023" y="205594"/>
            <a:ext cx="2469673" cy="279613"/>
          </a:xfrm>
          <a:prstGeom prst="trapezoid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0885" tIns="0" rIns="70885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8999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5C5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777593" y="2380358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PORTFOLIO</a:t>
            </a:r>
          </a:p>
        </p:txBody>
      </p:sp>
      <p:sp>
        <p:nvSpPr>
          <p:cNvPr id="26" name="TextBox 5"/>
          <p:cNvSpPr txBox="1">
            <a:spLocks noChangeArrowheads="1"/>
          </p:cNvSpPr>
          <p:nvPr/>
        </p:nvSpPr>
        <p:spPr bwMode="auto">
          <a:xfrm>
            <a:off x="5194005" y="2326059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48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Optimize portfolio by maximizing reach &amp;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minimizing duplication</a:t>
            </a:r>
          </a:p>
        </p:txBody>
      </p:sp>
      <p:sp>
        <p:nvSpPr>
          <p:cNvPr id="23" name="Isosceles Triangle 22"/>
          <p:cNvSpPr/>
          <p:nvPr/>
        </p:nvSpPr>
        <p:spPr>
          <a:xfrm rot="5400000" flipH="1">
            <a:off x="4700560" y="2547039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777593" y="5284483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EXECUTION</a:t>
            </a:r>
          </a:p>
        </p:txBody>
      </p:sp>
      <p:sp>
        <p:nvSpPr>
          <p:cNvPr id="27" name="TextBox 5"/>
          <p:cNvSpPr txBox="1">
            <a:spLocks noChangeArrowheads="1"/>
          </p:cNvSpPr>
          <p:nvPr/>
        </p:nvSpPr>
        <p:spPr bwMode="auto">
          <a:xfrm>
            <a:off x="5194005" y="5227532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Strengthen in-store execution, activation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and shopper marketing</a:t>
            </a:r>
          </a:p>
        </p:txBody>
      </p:sp>
      <p:sp>
        <p:nvSpPr>
          <p:cNvPr id="24" name="Isosceles Triangle 23"/>
          <p:cNvSpPr/>
          <p:nvPr/>
        </p:nvSpPr>
        <p:spPr>
          <a:xfrm rot="5400000" flipH="1">
            <a:off x="4700560" y="5461666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77593" y="4316442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INNOVATION</a:t>
            </a:r>
          </a:p>
        </p:txBody>
      </p:sp>
      <p:sp>
        <p:nvSpPr>
          <p:cNvPr id="28" name="TextBox 5"/>
          <p:cNvSpPr txBox="1">
            <a:spLocks noChangeArrowheads="1"/>
          </p:cNvSpPr>
          <p:nvPr/>
        </p:nvSpPr>
        <p:spPr bwMode="auto">
          <a:xfrm>
            <a:off x="5194005" y="4260375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Identify innovation spaces, inspire ideation, guide and shape development </a:t>
            </a:r>
          </a:p>
        </p:txBody>
      </p:sp>
      <p:sp>
        <p:nvSpPr>
          <p:cNvPr id="25" name="Isosceles Triangle 24"/>
          <p:cNvSpPr/>
          <p:nvPr/>
        </p:nvSpPr>
        <p:spPr>
          <a:xfrm rot="5400000" flipH="1">
            <a:off x="4700560" y="4490123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777593" y="3348400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BRAND</a:t>
            </a:r>
          </a:p>
        </p:txBody>
      </p:sp>
      <p:sp>
        <p:nvSpPr>
          <p:cNvPr id="31" name="TextBox 5"/>
          <p:cNvSpPr txBox="1">
            <a:spLocks noChangeArrowheads="1"/>
          </p:cNvSpPr>
          <p:nvPr/>
        </p:nvSpPr>
        <p:spPr bwMode="auto">
          <a:xfrm>
            <a:off x="5194005" y="3293217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48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Strengthen and build brands by maximizing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relevance, distinctiveness, clarity and credibility </a:t>
            </a:r>
          </a:p>
        </p:txBody>
      </p:sp>
      <p:sp>
        <p:nvSpPr>
          <p:cNvPr id="30" name="Isosceles Triangle 29"/>
          <p:cNvSpPr/>
          <p:nvPr/>
        </p:nvSpPr>
        <p:spPr>
          <a:xfrm rot="5400000" flipH="1">
            <a:off x="4700560" y="3518581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777593" y="1398314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CATEGORY</a:t>
            </a:r>
          </a:p>
        </p:txBody>
      </p:sp>
      <p:sp>
        <p:nvSpPr>
          <p:cNvPr id="34" name="TextBox 5"/>
          <p:cNvSpPr txBox="1">
            <a:spLocks noChangeArrowheads="1"/>
          </p:cNvSpPr>
          <p:nvPr/>
        </p:nvSpPr>
        <p:spPr bwMode="auto">
          <a:xfrm>
            <a:off x="5194005" y="1358901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48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Unlock category growth opportunities both within our current categories as well as expansion </a:t>
            </a:r>
          </a:p>
        </p:txBody>
      </p:sp>
      <p:sp>
        <p:nvSpPr>
          <p:cNvPr id="33" name="Isosceles Triangle 32"/>
          <p:cNvSpPr/>
          <p:nvPr/>
        </p:nvSpPr>
        <p:spPr>
          <a:xfrm rot="5400000" flipH="1">
            <a:off x="4700560" y="1575497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263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61" y="121420"/>
            <a:ext cx="11583312" cy="1515954"/>
          </a:xfrm>
        </p:spPr>
        <p:txBody>
          <a:bodyPr>
            <a:normAutofit/>
          </a:bodyPr>
          <a:lstStyle/>
          <a:p>
            <a:pPr lvl="0" defTabSz="701368">
              <a:defRPr/>
            </a:pPr>
            <a:r>
              <a:rPr lang="en-US" b="1" dirty="0"/>
              <a:t>Eating Occasions Shape Category Growth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1905957"/>
            <a:ext cx="12178204" cy="3046086"/>
            <a:chOff x="0" y="1754514"/>
            <a:chExt cx="12178204" cy="3046086"/>
          </a:xfrm>
        </p:grpSpPr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1754514"/>
              <a:ext cx="7903403" cy="304608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vert="horz" wrap="square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rgbClr val="DB1348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2319420"/>
              <a:ext cx="7903403" cy="1916275"/>
            </a:xfrm>
            <a:prstGeom prst="rect">
              <a:avLst/>
            </a:prstGeom>
          </p:spPr>
          <p:txBody>
            <a:bodyPr wrap="square" lIns="145143" tIns="72571" rIns="145143" bIns="72571">
              <a:spAutoFit/>
            </a:bodyPr>
            <a:lstStyle/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Identifying eating occasions where our foods could be relevant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Revealing barriers to consumption that we can overcome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Highlighting key insights to motivate people to choose our category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Guiding us to create new food, pack, and size offerings to better meet people’s needs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500"/>
            <a:stretch/>
          </p:blipFill>
          <p:spPr>
            <a:xfrm>
              <a:off x="7903403" y="1754514"/>
              <a:ext cx="4274801" cy="3046086"/>
            </a:xfrm>
            <a:prstGeom prst="rect">
              <a:avLst/>
            </a:prstGeom>
          </p:spPr>
        </p:pic>
      </p:grp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0133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61" y="121420"/>
            <a:ext cx="11583312" cy="1515954"/>
          </a:xfrm>
        </p:spPr>
        <p:txBody>
          <a:bodyPr>
            <a:normAutofit/>
          </a:bodyPr>
          <a:lstStyle/>
          <a:p>
            <a:pPr lvl="0" defTabSz="701368">
              <a:defRPr/>
            </a:pPr>
            <a:r>
              <a:rPr lang="en-US" b="1" dirty="0"/>
              <a:t>Eating Occasions Unlock Retailer Execution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1905000"/>
            <a:ext cx="12192000" cy="3048000"/>
            <a:chOff x="0" y="1752600"/>
            <a:chExt cx="12192000" cy="3048000"/>
          </a:xfrm>
        </p:grpSpPr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1752600"/>
              <a:ext cx="7903403" cy="304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vert="horz" wrap="square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rgbClr val="DB1348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1818326"/>
              <a:ext cx="7903403" cy="2916548"/>
            </a:xfrm>
            <a:prstGeom prst="rect">
              <a:avLst/>
            </a:prstGeom>
          </p:spPr>
          <p:txBody>
            <a:bodyPr wrap="square" lIns="145143" tIns="72571" rIns="145143" bIns="72571">
              <a:spAutoFit/>
            </a:bodyPr>
            <a:lstStyle/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Building customer plans to maximize sales within priority occasions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Enabling Sales teams to drive shopper programs with focused occasion messaging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Co-promoting with adjacent categories (fruit or dairy for cereal, beer and soft drinks for salty snacks)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Targeting points of interruption to convert users of competing categories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Building retailer access to new growth opportunities based on flawless execution in main aisle</a:t>
              </a:r>
            </a:p>
          </p:txBody>
        </p:sp>
        <p:pic>
          <p:nvPicPr>
            <p:cNvPr id="4098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903403" y="1752600"/>
              <a:ext cx="4288597" cy="30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315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is a Big Change with a Big Path to Growth!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3370" y="2138865"/>
            <a:ext cx="6202680" cy="3886579"/>
            <a:chOff x="232448" y="1593806"/>
            <a:chExt cx="7562849" cy="4746364"/>
          </a:xfrm>
        </p:grpSpPr>
        <p:sp>
          <p:nvSpPr>
            <p:cNvPr id="4" name="Freeform 3"/>
            <p:cNvSpPr/>
            <p:nvPr/>
          </p:nvSpPr>
          <p:spPr>
            <a:xfrm>
              <a:off x="232448" y="1593806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Unlock 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frame of reference 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opportunities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2832177" y="1593806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Identify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category and brand growth opportunities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by occasion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431907" y="1593806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Identify expanded set of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Retail Environments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led by occasion context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32448" y="3248179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Unlock opportunities for 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customer execution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32177" y="3248179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Fuel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RGM 2.0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 order to execute Occasion, Brand, Price, Pack, Channel architecture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5431907" y="3248179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Identity opportunities for 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shopper engagement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, built into POS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1532312" y="4902553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Establish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performance metrics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within occasion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4083120" y="4922136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Trend and understand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consumer behavioral change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530163" y="239449"/>
            <a:ext cx="11217492" cy="1349902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The Kellogg's Eating Occasion Framework allows us to unlock significant growth opportunities...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8448" y="2138865"/>
            <a:ext cx="5372100" cy="3935077"/>
          </a:xfrm>
          <a:prstGeom prst="rect">
            <a:avLst/>
          </a:prstGeom>
        </p:spPr>
      </p:pic>
      <p:sp>
        <p:nvSpPr>
          <p:cNvPr id="1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75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Occasions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5712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21642" y="1926499"/>
            <a:ext cx="5857907" cy="3140393"/>
            <a:chOff x="121642" y="1698913"/>
            <a:chExt cx="5857907" cy="3140393"/>
          </a:xfrm>
        </p:grpSpPr>
        <p:sp>
          <p:nvSpPr>
            <p:cNvPr id="6" name="Title 1"/>
            <p:cNvSpPr txBox="1">
              <a:spLocks/>
            </p:cNvSpPr>
            <p:nvPr/>
          </p:nvSpPr>
          <p:spPr>
            <a:xfrm>
              <a:off x="209551" y="2402742"/>
              <a:ext cx="5520428" cy="2436564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rgbClr val="DB1348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670530" rtl="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An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DC2347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eating situation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surrounded by what is happening during a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DC2347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specific time and/or place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.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This is enhanced by understanding </a:t>
              </a:r>
              <a:r>
                <a:rPr kumimoji="0" lang="en-US" sz="2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who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 is eating, </a:t>
              </a:r>
              <a:r>
                <a:rPr kumimoji="0" lang="en-US" sz="2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what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 they are eating, </a:t>
              </a:r>
              <a:r>
                <a:rPr kumimoji="0" lang="en-US" sz="2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why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they are eating, the </a:t>
              </a:r>
              <a:r>
                <a:rPr kumimoji="0" lang="en-US" sz="2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retail environment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where food was purchased, as well as the physical circumstances surrounding the occasion.</a:t>
              </a: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121642" y="1698913"/>
              <a:ext cx="5857907" cy="52617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AN OCCASION IS...</a:t>
              </a:r>
            </a:p>
          </p:txBody>
        </p:sp>
      </p:grpSp>
      <p:sp>
        <p:nvSpPr>
          <p:cNvPr id="75" name="Title 4">
            <a:extLst>
              <a:ext uri="{FF2B5EF4-FFF2-40B4-BE49-F238E27FC236}">
                <a16:creationId xmlns:a16="http://schemas.microsoft.com/office/drawing/2014/main" id="{19DB4480-4503-415E-A8F8-555B87EF71B2}"/>
              </a:ext>
            </a:extLst>
          </p:cNvPr>
          <p:cNvSpPr txBox="1">
            <a:spLocks/>
          </p:cNvSpPr>
          <p:nvPr/>
        </p:nvSpPr>
        <p:spPr>
          <a:xfrm>
            <a:off x="121642" y="311588"/>
            <a:ext cx="12070357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Occasion Definition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045A479B-9C51-4C50-B554-BD80729C803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79527" y="3460695"/>
            <a:ext cx="4537488" cy="72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459223" y="968834"/>
            <a:ext cx="5061385" cy="5055723"/>
            <a:chOff x="6459223" y="968834"/>
            <a:chExt cx="5061385" cy="5055723"/>
          </a:xfrm>
        </p:grpSpPr>
        <p:grpSp>
          <p:nvGrpSpPr>
            <p:cNvPr id="5" name="Group 4"/>
            <p:cNvGrpSpPr/>
            <p:nvPr/>
          </p:nvGrpSpPr>
          <p:grpSpPr>
            <a:xfrm>
              <a:off x="6459223" y="968834"/>
              <a:ext cx="5061385" cy="1006429"/>
              <a:chOff x="6459223" y="1298018"/>
              <a:chExt cx="5061385" cy="1006429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7340599" y="1298018"/>
                <a:ext cx="4180009" cy="10064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WHEN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When the eating occasion happens (e.g., at breakfast, between meals, after work, right before going to bed, etc.)</a:t>
                </a:r>
              </a:p>
            </p:txBody>
          </p:sp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74C3F554-8530-48A2-925A-3CC8045F0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1441232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2" name="Group 1"/>
            <p:cNvGrpSpPr/>
            <p:nvPr/>
          </p:nvGrpSpPr>
          <p:grpSpPr>
            <a:xfrm>
              <a:off x="6459223" y="2078107"/>
              <a:ext cx="5061385" cy="812530"/>
              <a:chOff x="6459223" y="2191937"/>
              <a:chExt cx="5061385" cy="812530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7340599" y="2191937"/>
                <a:ext cx="4180009" cy="812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WHERE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Where the eating occasion takes place (e.g., at home, in the office, in a restaurant, etc.)</a:t>
                </a:r>
              </a:p>
            </p:txBody>
          </p: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586744B6-370A-491B-BCE2-D25BCC57E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2238202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4" name="Group 3"/>
            <p:cNvGrpSpPr/>
            <p:nvPr/>
          </p:nvGrpSpPr>
          <p:grpSpPr>
            <a:xfrm>
              <a:off x="6459223" y="2993481"/>
              <a:ext cx="5061385" cy="1006429"/>
              <a:chOff x="6459223" y="3085858"/>
              <a:chExt cx="5061385" cy="1006429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7340599" y="3085858"/>
                <a:ext cx="4180009" cy="10064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WHY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Why the product is chosen instead of others (e.g., nutritional benefits, relieve boredom, satisfy hunger, within reach, etc.)</a:t>
                </a:r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21FF4724-B583-45DB-91BE-14DF16825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3229072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6459223" y="4102754"/>
              <a:ext cx="5061385" cy="1006429"/>
              <a:chOff x="6459223" y="3979779"/>
              <a:chExt cx="5061385" cy="1006429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7340599" y="3979779"/>
                <a:ext cx="4180009" cy="10064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WHO/WHO WITH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Who consumes the product and with whom (e.g., children at breakfast with parents, young millennials alone at night, etc.)</a:t>
                </a:r>
              </a:p>
            </p:txBody>
          </p:sp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5EACBBD4-346E-461B-864C-61743CB4BA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4122993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459223" y="5212027"/>
              <a:ext cx="5061385" cy="812530"/>
              <a:chOff x="6459223" y="4873699"/>
              <a:chExt cx="5061385" cy="812530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7340599" y="4873699"/>
                <a:ext cx="4180009" cy="812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WHAT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What is eaten (e.g. trial mix, granola bar with a cup of coffee, cereal with yogurt, etc.)</a:t>
                </a:r>
              </a:p>
            </p:txBody>
          </p: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657F8C88-DFC4-441A-AC90-E88B85CAE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4919964"/>
                <a:ext cx="720000" cy="72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773060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ysClr val="windowText" lastClr="000000"/>
      </a:dk1>
      <a:lt1>
        <a:sysClr val="window" lastClr="FFFFFF"/>
      </a:lt1>
      <a:dk2>
        <a:srgbClr val="DB1348"/>
      </a:dk2>
      <a:lt2>
        <a:srgbClr val="E7E6E6"/>
      </a:lt2>
      <a:accent1>
        <a:srgbClr val="DB1348"/>
      </a:accent1>
      <a:accent2>
        <a:srgbClr val="B68F68"/>
      </a:accent2>
      <a:accent3>
        <a:srgbClr val="003960"/>
      </a:accent3>
      <a:accent4>
        <a:srgbClr val="43BDA0"/>
      </a:accent4>
      <a:accent5>
        <a:srgbClr val="F9B9CA"/>
      </a:accent5>
      <a:accent6>
        <a:srgbClr val="61BBFF"/>
      </a:accent6>
      <a:hlink>
        <a:srgbClr val="0563C1"/>
      </a:hlink>
      <a:folHlink>
        <a:srgbClr val="954F72"/>
      </a:folHlink>
    </a:clrScheme>
    <a:fontScheme name="Custom 3">
      <a:majorFont>
        <a:latin typeface="Franklin Gothic Medium C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3647</TotalTime>
  <Words>5115</Words>
  <Application>Microsoft Office PowerPoint</Application>
  <PresentationFormat>Widescreen</PresentationFormat>
  <Paragraphs>1434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 Narrow</vt:lpstr>
      <vt:lpstr>Calibri</vt:lpstr>
      <vt:lpstr>Franklin Gothic Book</vt:lpstr>
      <vt:lpstr>Franklin Gothic Medium</vt:lpstr>
      <vt:lpstr>Franklin Gothic Medium Cond</vt:lpstr>
      <vt:lpstr>1_Office Theme</vt:lpstr>
      <vt:lpstr>Kellogg’s  Eating Occasions Framework</vt:lpstr>
      <vt:lpstr>PowerPoint Presentation</vt:lpstr>
      <vt:lpstr>Occasions allow us to move beyond category-first thinking</vt:lpstr>
      <vt:lpstr>Occasions will influence all aspects of the business…</vt:lpstr>
      <vt:lpstr>Eating Occasions Shape Category Growth</vt:lpstr>
      <vt:lpstr>Eating Occasions Unlock Retailer Execution</vt:lpstr>
      <vt:lpstr>This is a Big Change with a Big Path to Growth!</vt:lpstr>
      <vt:lpstr>Understanding Occasions</vt:lpstr>
      <vt:lpstr>PowerPoint Presentation</vt:lpstr>
      <vt:lpstr>PowerPoint Presentation</vt:lpstr>
      <vt:lpstr>PowerPoint Presentation</vt:lpstr>
      <vt:lpstr>By understanding our strategic goals for the framework and applying the eating occasion definition, we developed a data-driven eating occasion framework. </vt:lpstr>
      <vt:lpstr>Sample &amp; Method</vt:lpstr>
      <vt:lpstr>Kellogg’s  Eating Occasion Framework</vt:lpstr>
      <vt:lpstr>Unweighted [weighted] Base: Eating Occasions among Age 4-70                             .See notes section for more information. When viewed as a total population, children age 4-12 and adults/teens age 13-70 have been weighted to match population proportions. </vt:lpstr>
      <vt:lpstr>PowerPoint Presentation</vt:lpstr>
      <vt:lpstr>Kids Occasion Profiles</vt:lpstr>
      <vt:lpstr>KIDS – Occasion and Category Sizing</vt:lpstr>
      <vt:lpstr>KIDS - Behavior within Occasions</vt:lpstr>
      <vt:lpstr>APPENDIX</vt:lpstr>
      <vt:lpstr>KIDS  INTERPRETATION GUIDE</vt:lpstr>
      <vt:lpstr>KIDS INTERPRETATION GUIDE</vt:lpstr>
      <vt:lpstr>OCCASION DEFINITIONS</vt:lpstr>
      <vt:lpstr>OCCASION DEFINITIONS</vt:lpstr>
      <vt:lpstr>Questionnaire Information</vt:lpstr>
      <vt:lpstr>Questionnaire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KIDS AGE 4-12</dc:title>
  <dc:creator>Anuradha Nawkhare</dc:creator>
  <cp:lastModifiedBy>Mayank Chandra</cp:lastModifiedBy>
  <cp:revision>108</cp:revision>
  <dcterms:created xsi:type="dcterms:W3CDTF">2019-10-08T10:13:39Z</dcterms:created>
  <dcterms:modified xsi:type="dcterms:W3CDTF">2020-08-31T04:39:31Z</dcterms:modified>
</cp:coreProperties>
</file>